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png" ContentType="image/png"/>
  <Override PartName="/ppt/media/image2.png" ContentType="image/png"/>
  <Override PartName="/ppt/media/image3.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0B6AF5D-F165-44C5-898A-EC0583E4B289}" type="slidenum">
              <a:t>&lt;#&gt;</a:t>
            </a:fld>
          </a:p>
        </p:txBody>
      </p:sp>
      <p:sp>
        <p:nvSpPr>
          <p:cNvPr id="4" name="PlaceHolder 3"/>
          <p:cNvSpPr>
            <a:spLocks noGrp="1"/>
          </p:cNvSpPr>
          <p:nvPr>
            <p:ph type="dt" idx="1"/>
          </p:nvPr>
        </p:nvSpPr>
        <p:spPr/>
        <p:txBody>
          <a:bodyPr/>
          <a:p>
            <a:r>
              <a:rPr lang="pt-PT"/>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C453F72-D6DE-4F8E-8C70-AF8916155D3D}" type="slidenum">
              <a:t>&lt;#&gt;</a:t>
            </a:fld>
          </a:p>
        </p:txBody>
      </p:sp>
      <p:sp>
        <p:nvSpPr>
          <p:cNvPr id="7" name="PlaceHolder 6"/>
          <p:cNvSpPr>
            <a:spLocks noGrp="1"/>
          </p:cNvSpPr>
          <p:nvPr>
            <p:ph type="dt" idx="1"/>
          </p:nvPr>
        </p:nvSpPr>
        <p:spPr/>
        <p:txBody>
          <a:bodyPr/>
          <a:p>
            <a:r>
              <a:rPr lang="pt-PT"/>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36676F29-2B9B-41CE-9106-45B09BA5D9B4}" type="slidenum">
              <a:t>&lt;#&gt;</a:t>
            </a:fld>
          </a:p>
        </p:txBody>
      </p:sp>
      <p:sp>
        <p:nvSpPr>
          <p:cNvPr id="9" name="PlaceHolder 8"/>
          <p:cNvSpPr>
            <a:spLocks noGrp="1"/>
          </p:cNvSpPr>
          <p:nvPr>
            <p:ph type="dt" idx="1"/>
          </p:nvPr>
        </p:nvSpPr>
        <p:spPr/>
        <p:txBody>
          <a:bodyPr/>
          <a:p>
            <a:r>
              <a:rPr lang="pt-PT"/>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98E7427D-2655-45D1-8FFB-4C44F999AFF7}" type="slidenum">
              <a:t>&lt;#&gt;</a:t>
            </a:fld>
          </a:p>
        </p:txBody>
      </p:sp>
      <p:sp>
        <p:nvSpPr>
          <p:cNvPr id="11" name="PlaceHolder 10"/>
          <p:cNvSpPr>
            <a:spLocks noGrp="1"/>
          </p:cNvSpPr>
          <p:nvPr>
            <p:ph type="dt" idx="1"/>
          </p:nvPr>
        </p:nvSpPr>
        <p:spPr/>
        <p:txBody>
          <a:bodyPr/>
          <a:p>
            <a:r>
              <a:rPr lang="pt-PT"/>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BAC63929-23E6-4F8D-9488-713B70CC9750}" type="slidenum">
              <a:t>&lt;#&gt;</a:t>
            </a:fld>
          </a:p>
        </p:txBody>
      </p:sp>
      <p:sp>
        <p:nvSpPr>
          <p:cNvPr id="4" name="PlaceHolder 3"/>
          <p:cNvSpPr>
            <a:spLocks noGrp="1"/>
          </p:cNvSpPr>
          <p:nvPr>
            <p:ph type="dt" idx="4"/>
          </p:nvPr>
        </p:nvSpPr>
        <p:spPr/>
        <p:txBody>
          <a:bodyPr/>
          <a:p>
            <a:r>
              <a:rPr lang="pt-PT"/>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pt-PT"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45C305C-FCA9-48FE-B92B-EFC1FDC83886}" type="slidenum">
              <a:t>&lt;#&gt;</a:t>
            </a:fld>
          </a:p>
        </p:txBody>
      </p:sp>
      <p:sp>
        <p:nvSpPr>
          <p:cNvPr id="6" name="PlaceHolder 5"/>
          <p:cNvSpPr>
            <a:spLocks noGrp="1"/>
          </p:cNvSpPr>
          <p:nvPr>
            <p:ph type="dt" idx="4"/>
          </p:nvPr>
        </p:nvSpPr>
        <p:spPr/>
        <p:txBody>
          <a:bodyPr/>
          <a:p>
            <a:r>
              <a:rPr lang="pt-PT"/>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C8F08C0-A754-49D9-ACD7-D2E1A39036C6}" type="slidenum">
              <a:t>&lt;#&gt;</a:t>
            </a:fld>
          </a:p>
        </p:txBody>
      </p:sp>
      <p:sp>
        <p:nvSpPr>
          <p:cNvPr id="6" name="PlaceHolder 5"/>
          <p:cNvSpPr>
            <a:spLocks noGrp="1"/>
          </p:cNvSpPr>
          <p:nvPr>
            <p:ph type="dt" idx="4"/>
          </p:nvPr>
        </p:nvSpPr>
        <p:spPr/>
        <p:txBody>
          <a:bodyPr/>
          <a:p>
            <a:r>
              <a:rPr lang="pt-PT"/>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DFA3695-041E-4874-9B02-08B414602B93}" type="slidenum">
              <a:t>&lt;#&gt;</a:t>
            </a:fld>
          </a:p>
        </p:txBody>
      </p:sp>
      <p:sp>
        <p:nvSpPr>
          <p:cNvPr id="7" name="PlaceHolder 6"/>
          <p:cNvSpPr>
            <a:spLocks noGrp="1"/>
          </p:cNvSpPr>
          <p:nvPr>
            <p:ph type="dt" idx="4"/>
          </p:nvPr>
        </p:nvSpPr>
        <p:spPr/>
        <p:txBody>
          <a:bodyPr/>
          <a:p>
            <a:r>
              <a:rPr lang="pt-PT"/>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02F59C2-8F9D-4C44-9672-B5AE31964FD4}" type="slidenum">
              <a:t>&lt;#&gt;</a:t>
            </a:fld>
          </a:p>
        </p:txBody>
      </p:sp>
      <p:sp>
        <p:nvSpPr>
          <p:cNvPr id="5" name="PlaceHolder 4"/>
          <p:cNvSpPr>
            <a:spLocks noGrp="1"/>
          </p:cNvSpPr>
          <p:nvPr>
            <p:ph type="dt" idx="4"/>
          </p:nvPr>
        </p:nvSpPr>
        <p:spPr/>
        <p:txBody>
          <a:bodyPr/>
          <a:p>
            <a:r>
              <a:rPr lang="pt-PT"/>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pt-PT"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697A6CB-D5C0-4B53-8636-F9FFC3E8EEB2}" type="slidenum">
              <a:t>&lt;#&gt;</a:t>
            </a:fld>
          </a:p>
        </p:txBody>
      </p:sp>
      <p:sp>
        <p:nvSpPr>
          <p:cNvPr id="5" name="PlaceHolder 4"/>
          <p:cNvSpPr>
            <a:spLocks noGrp="1"/>
          </p:cNvSpPr>
          <p:nvPr>
            <p:ph type="dt" idx="4"/>
          </p:nvPr>
        </p:nvSpPr>
        <p:spPr/>
        <p:txBody>
          <a:bodyPr/>
          <a:p>
            <a:r>
              <a:rPr lang="pt-PT"/>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9B66F2F-40D9-4985-B7C8-C1EBB430B449}" type="slidenum">
              <a:t>&lt;#&gt;</a:t>
            </a:fld>
          </a:p>
        </p:txBody>
      </p:sp>
      <p:sp>
        <p:nvSpPr>
          <p:cNvPr id="8" name="PlaceHolder 7"/>
          <p:cNvSpPr>
            <a:spLocks noGrp="1"/>
          </p:cNvSpPr>
          <p:nvPr>
            <p:ph type="dt" idx="4"/>
          </p:nvPr>
        </p:nvSpPr>
        <p:spPr/>
        <p:txBody>
          <a:bodyPr/>
          <a:p>
            <a:r>
              <a:rPr lang="pt-PT"/>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pt-PT"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3882F47-99D0-49D5-BB80-6A8E4D0EC0A5}" type="slidenum">
              <a:t>&lt;#&gt;</a:t>
            </a:fld>
          </a:p>
        </p:txBody>
      </p:sp>
      <p:sp>
        <p:nvSpPr>
          <p:cNvPr id="6" name="PlaceHolder 5"/>
          <p:cNvSpPr>
            <a:spLocks noGrp="1"/>
          </p:cNvSpPr>
          <p:nvPr>
            <p:ph type="dt" idx="1"/>
          </p:nvPr>
        </p:nvSpPr>
        <p:spPr/>
        <p:txBody>
          <a:bodyPr/>
          <a:p>
            <a:r>
              <a:rPr lang="pt-PT"/>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92C5A46-0896-4A55-A2E5-C119A990B397}" type="slidenum">
              <a:t>&lt;#&gt;</a:t>
            </a:fld>
          </a:p>
        </p:txBody>
      </p:sp>
      <p:sp>
        <p:nvSpPr>
          <p:cNvPr id="8" name="PlaceHolder 7"/>
          <p:cNvSpPr>
            <a:spLocks noGrp="1"/>
          </p:cNvSpPr>
          <p:nvPr>
            <p:ph type="dt" idx="4"/>
          </p:nvPr>
        </p:nvSpPr>
        <p:spPr/>
        <p:txBody>
          <a:bodyPr/>
          <a:p>
            <a:r>
              <a:rPr lang="pt-PT"/>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F8B60B5-279D-4BE6-853D-D4CC18C0B903}" type="slidenum">
              <a:t>&lt;#&gt;</a:t>
            </a:fld>
          </a:p>
        </p:txBody>
      </p:sp>
      <p:sp>
        <p:nvSpPr>
          <p:cNvPr id="8" name="PlaceHolder 7"/>
          <p:cNvSpPr>
            <a:spLocks noGrp="1"/>
          </p:cNvSpPr>
          <p:nvPr>
            <p:ph type="dt" idx="4"/>
          </p:nvPr>
        </p:nvSpPr>
        <p:spPr/>
        <p:txBody>
          <a:bodyPr/>
          <a:p>
            <a:r>
              <a:rPr lang="pt-PT"/>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84AB11E-035B-4919-AB04-0E94928CC73B}" type="slidenum">
              <a:t>&lt;#&gt;</a:t>
            </a:fld>
          </a:p>
        </p:txBody>
      </p:sp>
      <p:sp>
        <p:nvSpPr>
          <p:cNvPr id="7" name="PlaceHolder 6"/>
          <p:cNvSpPr>
            <a:spLocks noGrp="1"/>
          </p:cNvSpPr>
          <p:nvPr>
            <p:ph type="dt" idx="4"/>
          </p:nvPr>
        </p:nvSpPr>
        <p:spPr/>
        <p:txBody>
          <a:bodyPr/>
          <a:p>
            <a:r>
              <a:rPr lang="pt-PT"/>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9E5C06A-03E0-41FA-A671-213F29D8DA9D}" type="slidenum">
              <a:t>&lt;#&gt;</a:t>
            </a:fld>
          </a:p>
        </p:txBody>
      </p:sp>
      <p:sp>
        <p:nvSpPr>
          <p:cNvPr id="9" name="PlaceHolder 8"/>
          <p:cNvSpPr>
            <a:spLocks noGrp="1"/>
          </p:cNvSpPr>
          <p:nvPr>
            <p:ph type="dt" idx="4"/>
          </p:nvPr>
        </p:nvSpPr>
        <p:spPr/>
        <p:txBody>
          <a:bodyPr/>
          <a:p>
            <a:r>
              <a:rPr lang="pt-PT"/>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1EE645A-4196-49EE-8B90-2CDB78665851}" type="slidenum">
              <a:t>&lt;#&gt;</a:t>
            </a:fld>
          </a:p>
        </p:txBody>
      </p:sp>
      <p:sp>
        <p:nvSpPr>
          <p:cNvPr id="11" name="PlaceHolder 10"/>
          <p:cNvSpPr>
            <a:spLocks noGrp="1"/>
          </p:cNvSpPr>
          <p:nvPr>
            <p:ph type="dt" idx="4"/>
          </p:nvPr>
        </p:nvSpPr>
        <p:spPr/>
        <p:txBody>
          <a:bodyPr/>
          <a:p>
            <a:r>
              <a:rPr lang="pt-PT"/>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D5FEBCF-12CF-4483-98C8-106D1906085F}" type="slidenum">
              <a:t>&lt;#&gt;</a:t>
            </a:fld>
          </a:p>
        </p:txBody>
      </p:sp>
      <p:sp>
        <p:nvSpPr>
          <p:cNvPr id="6" name="PlaceHolder 5"/>
          <p:cNvSpPr>
            <a:spLocks noGrp="1"/>
          </p:cNvSpPr>
          <p:nvPr>
            <p:ph type="dt" idx="1"/>
          </p:nvPr>
        </p:nvSpPr>
        <p:spPr/>
        <p:txBody>
          <a:bodyPr/>
          <a:p>
            <a:r>
              <a:rPr lang="pt-PT"/>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844D701-E228-492A-8B96-E571A4053960}" type="slidenum">
              <a:t>&lt;#&gt;</a:t>
            </a:fld>
          </a:p>
        </p:txBody>
      </p:sp>
      <p:sp>
        <p:nvSpPr>
          <p:cNvPr id="7" name="PlaceHolder 6"/>
          <p:cNvSpPr>
            <a:spLocks noGrp="1"/>
          </p:cNvSpPr>
          <p:nvPr>
            <p:ph type="dt" idx="1"/>
          </p:nvPr>
        </p:nvSpPr>
        <p:spPr/>
        <p:txBody>
          <a:bodyPr/>
          <a:p>
            <a:r>
              <a:rPr lang="pt-PT"/>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E453148-7E9C-4025-8529-0E9CC4181BFF}" type="slidenum">
              <a:t>&lt;#&gt;</a:t>
            </a:fld>
          </a:p>
        </p:txBody>
      </p:sp>
      <p:sp>
        <p:nvSpPr>
          <p:cNvPr id="5" name="PlaceHolder 4"/>
          <p:cNvSpPr>
            <a:spLocks noGrp="1"/>
          </p:cNvSpPr>
          <p:nvPr>
            <p:ph type="dt" idx="1"/>
          </p:nvPr>
        </p:nvSpPr>
        <p:spPr/>
        <p:txBody>
          <a:bodyPr/>
          <a:p>
            <a:r>
              <a:rPr lang="pt-PT"/>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pt-PT"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986C0DE-D95A-488A-A8A1-FC775BAF9659}" type="slidenum">
              <a:t>&lt;#&gt;</a:t>
            </a:fld>
          </a:p>
        </p:txBody>
      </p:sp>
      <p:sp>
        <p:nvSpPr>
          <p:cNvPr id="5" name="PlaceHolder 4"/>
          <p:cNvSpPr>
            <a:spLocks noGrp="1"/>
          </p:cNvSpPr>
          <p:nvPr>
            <p:ph type="dt" idx="1"/>
          </p:nvPr>
        </p:nvSpPr>
        <p:spPr/>
        <p:txBody>
          <a:bodyPr/>
          <a:p>
            <a:r>
              <a:rPr lang="pt-PT"/>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186D0FB-847C-4093-99B0-00558DF36F9A}" type="slidenum">
              <a:t>&lt;#&gt;</a:t>
            </a:fld>
          </a:p>
        </p:txBody>
      </p:sp>
      <p:sp>
        <p:nvSpPr>
          <p:cNvPr id="8" name="PlaceHolder 7"/>
          <p:cNvSpPr>
            <a:spLocks noGrp="1"/>
          </p:cNvSpPr>
          <p:nvPr>
            <p:ph type="dt" idx="1"/>
          </p:nvPr>
        </p:nvSpPr>
        <p:spPr/>
        <p:txBody>
          <a:bodyPr/>
          <a:p>
            <a:r>
              <a:rPr lang="pt-PT"/>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B517B4B-9173-4112-8306-2D3D496DC0A6}" type="slidenum">
              <a:t>&lt;#&gt;</a:t>
            </a:fld>
          </a:p>
        </p:txBody>
      </p:sp>
      <p:sp>
        <p:nvSpPr>
          <p:cNvPr id="8" name="PlaceHolder 7"/>
          <p:cNvSpPr>
            <a:spLocks noGrp="1"/>
          </p:cNvSpPr>
          <p:nvPr>
            <p:ph type="dt" idx="1"/>
          </p:nvPr>
        </p:nvSpPr>
        <p:spPr/>
        <p:txBody>
          <a:bodyPr/>
          <a:p>
            <a:r>
              <a:rPr lang="pt-PT"/>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CA7D7AE-6AC3-4067-86C7-3D730F38B211}" type="slidenum">
              <a:t>&lt;#&gt;</a:t>
            </a:fld>
          </a:p>
        </p:txBody>
      </p:sp>
      <p:sp>
        <p:nvSpPr>
          <p:cNvPr id="8" name="PlaceHolder 7"/>
          <p:cNvSpPr>
            <a:spLocks noGrp="1"/>
          </p:cNvSpPr>
          <p:nvPr>
            <p:ph type="dt" idx="1"/>
          </p:nvPr>
        </p:nvSpPr>
        <p:spPr/>
        <p:txBody>
          <a:bodyPr/>
          <a:p>
            <a:r>
              <a:rPr lang="pt-PT"/>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indent="0"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 </a:t>
            </a:r>
            <a:endParaRPr b="0" lang="pt-PT"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pt-PT" sz="1400" spc="-1" strike="noStrike">
                <a:solidFill>
                  <a:srgbClr val="000000"/>
                </a:solidFill>
                <a:latin typeface="Times New Roman"/>
              </a:defRPr>
            </a:lvl1pPr>
          </a:lstStyle>
          <a:p>
            <a:pPr indent="0" algn="ctr">
              <a:buNone/>
            </a:pPr>
            <a:r>
              <a:rPr b="0" lang="pt-PT" sz="1400" spc="-1" strike="noStrike">
                <a:solidFill>
                  <a:srgbClr val="000000"/>
                </a:solidFill>
                <a:latin typeface="Times New Roman"/>
              </a:rPr>
              <a:t> </a:t>
            </a:r>
            <a:endParaRPr b="0" lang="pt-PT"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913D9A45-54A3-4583-85F8-F0982AEDEB7F}" type="slidenum">
              <a:rPr b="0" lang="en-US" sz="1200" spc="-1" strike="noStrike">
                <a:solidFill>
                  <a:srgbClr val="8b8b8b"/>
                </a:solidFill>
                <a:latin typeface="Calibri"/>
              </a:rPr>
              <a:t>3</a:t>
            </a:fld>
            <a:endParaRPr b="0" lang="pt-PT"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Clique para editar o formato de texto dos tópicos</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Segundo nível de tópicos</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Terceiro nível de tópicos</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Quarto nível de tópicos</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Quinto nível de tópicos</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Sexto nível de tópicos</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Sétimo nível de tópicos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&lt;data/hora&gt;</a:t>
            </a:r>
            <a:endParaRPr b="0" lang="pt-PT" sz="1200" spc="-1" strike="noStrike">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pt-PT" sz="1400" spc="-1" strike="noStrike">
                <a:solidFill>
                  <a:srgbClr val="000000"/>
                </a:solidFill>
                <a:latin typeface="Times New Roman"/>
              </a:defRPr>
            </a:lvl1pPr>
          </a:lstStyle>
          <a:p>
            <a:pPr indent="0" algn="ctr">
              <a:buNone/>
            </a:pPr>
            <a:r>
              <a:rPr b="0" lang="pt-PT" sz="1400" spc="-1" strike="noStrike">
                <a:solidFill>
                  <a:srgbClr val="000000"/>
                </a:solidFill>
                <a:latin typeface="Times New Roman"/>
              </a:rPr>
              <a:t>&lt;rodapé&gt;</a:t>
            </a:r>
            <a:endParaRPr b="0" lang="pt-PT" sz="1400" spc="-1" strike="noStrike">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AB693B62-2CE9-4217-AA29-5C8352FB3FE0}" type="slidenum">
              <a:rPr b="0" lang="en-US" sz="1200" spc="-1" strike="noStrike">
                <a:solidFill>
                  <a:srgbClr val="8b8b8b"/>
                </a:solidFill>
                <a:latin typeface="Calibri"/>
              </a:rPr>
              <a:t>&lt;número&gt;</a:t>
            </a:fld>
            <a:endParaRPr b="0" lang="pt-PT"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2" name="Picture 3" descr="A close-up of a device&#10;&#10;Description automatically generated"/>
          <p:cNvPicPr/>
          <p:nvPr/>
        </p:nvPicPr>
        <p:blipFill>
          <a:blip r:embed="rId1">
            <a:alphaModFix amt="50000"/>
          </a:blip>
          <a:srcRect l="13" t="7244" r="-13" b="17770"/>
          <a:stretch/>
        </p:blipFill>
        <p:spPr>
          <a:xfrm>
            <a:off x="0" y="10440"/>
            <a:ext cx="12191760" cy="6856200"/>
          </a:xfrm>
          <a:prstGeom prst="rect">
            <a:avLst/>
          </a:prstGeom>
          <a:ln w="0">
            <a:noFill/>
          </a:ln>
        </p:spPr>
      </p:pic>
      <p:sp>
        <p:nvSpPr>
          <p:cNvPr id="83" name="PlaceHolder 1"/>
          <p:cNvSpPr>
            <a:spLocks noGrp="1"/>
          </p:cNvSpPr>
          <p:nvPr>
            <p:ph type="title"/>
          </p:nvPr>
        </p:nvSpPr>
        <p:spPr>
          <a:xfrm>
            <a:off x="459720" y="1791000"/>
            <a:ext cx="9143640" cy="1334880"/>
          </a:xfrm>
          <a:prstGeom prst="rect">
            <a:avLst/>
          </a:prstGeom>
          <a:noFill/>
          <a:ln w="0">
            <a:noFill/>
          </a:ln>
        </p:spPr>
        <p:txBody>
          <a:bodyPr anchor="b">
            <a:noAutofit/>
          </a:bodyPr>
          <a:p>
            <a:pPr indent="0">
              <a:lnSpc>
                <a:spcPct val="90000"/>
              </a:lnSpc>
              <a:buNone/>
            </a:pPr>
            <a:r>
              <a:rPr b="0" lang="en-US" sz="6000" spc="-1" strike="noStrike">
                <a:solidFill>
                  <a:srgbClr val="ffffff"/>
                </a:solidFill>
                <a:latin typeface="Calibri Light"/>
              </a:rPr>
              <a:t>Smart Home Stock</a:t>
            </a:r>
            <a:endParaRPr b="0" lang="en-US" sz="6000" spc="-1" strike="noStrike">
              <a:solidFill>
                <a:srgbClr val="000000"/>
              </a:solidFill>
              <a:latin typeface="Calibri"/>
            </a:endParaRPr>
          </a:p>
        </p:txBody>
      </p:sp>
      <p:sp>
        <p:nvSpPr>
          <p:cNvPr id="84" name="PlaceHolder 2"/>
          <p:cNvSpPr>
            <a:spLocks noGrp="1"/>
          </p:cNvSpPr>
          <p:nvPr>
            <p:ph type="subTitle"/>
          </p:nvPr>
        </p:nvSpPr>
        <p:spPr>
          <a:xfrm>
            <a:off x="459720" y="3218400"/>
            <a:ext cx="6240960" cy="1784520"/>
          </a:xfrm>
          <a:prstGeom prst="rect">
            <a:avLst/>
          </a:prstGeom>
          <a:noFill/>
          <a:ln w="0">
            <a:noFill/>
          </a:ln>
        </p:spPr>
        <p:txBody>
          <a:bodyPr numCol="2" spcCol="0" anchor="t">
            <a:normAutofit/>
          </a:bodyPr>
          <a:p>
            <a:pPr indent="0">
              <a:lnSpc>
                <a:spcPct val="90000"/>
              </a:lnSpc>
              <a:spcBef>
                <a:spcPts val="1001"/>
              </a:spcBef>
              <a:buNone/>
              <a:tabLst>
                <a:tab algn="l" pos="0"/>
              </a:tabLst>
            </a:pPr>
            <a:r>
              <a:rPr b="0" lang="en-US" sz="2800" spc="-1" strike="noStrike">
                <a:solidFill>
                  <a:srgbClr val="bfbfbf"/>
                </a:solidFill>
                <a:latin typeface="Calibri"/>
              </a:rPr>
              <a:t>Ricardo Fiúza</a:t>
            </a:r>
            <a:endParaRPr b="0" lang="pt-PT"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rgbClr val="bfbfbf"/>
                </a:solidFill>
                <a:latin typeface="Calibri"/>
              </a:rPr>
              <a:t>Rafaela Pereira</a:t>
            </a:r>
            <a:endParaRPr b="0" lang="pt-PT"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rgbClr val="bfbfbf"/>
                </a:solidFill>
                <a:latin typeface="Calibri"/>
              </a:rPr>
              <a:t>Renato Simões</a:t>
            </a:r>
            <a:endParaRPr b="0" lang="pt-PT"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rgbClr val="bfbfbf"/>
                </a:solidFill>
                <a:latin typeface="Calibri"/>
              </a:rPr>
              <a:t>Vera Amaral</a:t>
            </a:r>
            <a:endParaRPr b="0" lang="pt-PT"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rgbClr val="bfbfbf"/>
                </a:solidFill>
                <a:latin typeface="Calibri"/>
              </a:rPr>
              <a:t>Henrique Simões</a:t>
            </a:r>
            <a:endParaRPr b="0" lang="pt-PT"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rgbClr val="bfbfbf"/>
                </a:solidFill>
                <a:latin typeface="Calibri"/>
              </a:rPr>
              <a:t>Leonor Mira</a:t>
            </a:r>
            <a:endParaRPr b="0" lang="pt-PT" sz="2800" spc="-1" strike="noStrike">
              <a:solidFill>
                <a:srgbClr val="ffffff"/>
              </a:solidFill>
              <a:latin typeface="Arial"/>
            </a:endParaRPr>
          </a:p>
        </p:txBody>
      </p:sp>
      <p:pic>
        <p:nvPicPr>
          <p:cNvPr id="85" name="Picture 5" descr="A black and white logo&#10;&#10;Description automatically generated"/>
          <p:cNvPicPr/>
          <p:nvPr/>
        </p:nvPicPr>
        <p:blipFill>
          <a:blip r:embed="rId2"/>
          <a:srcRect l="8007" t="33070" r="7573" b="34080"/>
          <a:stretch/>
        </p:blipFill>
        <p:spPr>
          <a:xfrm>
            <a:off x="8071920" y="5349960"/>
            <a:ext cx="3754440" cy="1032120"/>
          </a:xfrm>
          <a:prstGeom prst="rect">
            <a:avLst/>
          </a:prstGeom>
          <a:ln w="0">
            <a:noFill/>
          </a:ln>
        </p:spPr>
      </p:pic>
      <p:sp>
        <p:nvSpPr>
          <p:cNvPr id="86" name="TextBox 6"/>
          <p:cNvSpPr/>
          <p:nvPr/>
        </p:nvSpPr>
        <p:spPr>
          <a:xfrm>
            <a:off x="459720" y="682560"/>
            <a:ext cx="7015320" cy="1430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4400" spc="-1" strike="noStrike">
                <a:solidFill>
                  <a:srgbClr val="ffffff"/>
                </a:solidFill>
                <a:latin typeface="Klavika Md"/>
              </a:rPr>
              <a:t>Electro</a:t>
            </a:r>
            <a:r>
              <a:rPr b="0" lang="en-US" sz="4400" spc="-1" strike="noStrike">
                <a:solidFill>
                  <a:srgbClr val="ffffff"/>
                </a:solidFill>
                <a:latin typeface="Klavika Lt"/>
              </a:rPr>
              <a:t>Cap</a:t>
            </a:r>
            <a:r>
              <a:rPr b="0" lang="en-US" sz="4400" spc="-1" strike="noStrike">
                <a:solidFill>
                  <a:srgbClr val="ffffff"/>
                </a:solidFill>
                <a:latin typeface="Klavika Rg"/>
              </a:rPr>
              <a:t> Project Proposal</a:t>
            </a:r>
            <a:endParaRPr b="0" lang="pt-PT"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6. Solution requirements </a:t>
            </a:r>
            <a:endParaRPr b="0" lang="en-US" sz="4400" spc="-1" strike="noStrike">
              <a:solidFill>
                <a:srgbClr val="000000"/>
              </a:solidFill>
              <a:latin typeface="Calibri"/>
            </a:endParaRPr>
          </a:p>
        </p:txBody>
      </p:sp>
      <p:sp>
        <p:nvSpPr>
          <p:cNvPr id="104"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1" lang="en-US" sz="2400" spc="-1" strike="noStrike">
                <a:solidFill>
                  <a:srgbClr val="0f0f0f"/>
                </a:solidFill>
                <a:latin typeface="Calibri"/>
                <a:ea typeface="Calibri"/>
              </a:rPr>
              <a:t>Estimation of Remaining Meals:</a:t>
            </a:r>
            <a:endParaRPr b="0" lang="en-US" sz="2400" spc="-1" strike="noStrike">
              <a:solidFill>
                <a:srgbClr val="000000"/>
              </a:solidFill>
              <a:latin typeface="Calibri"/>
            </a:endParaRPr>
          </a:p>
          <a:p>
            <a:pPr marL="457200" indent="-457200">
              <a:lnSpc>
                <a:spcPct val="90000"/>
              </a:lnSpc>
              <a:spcBef>
                <a:spcPts val="1001"/>
              </a:spcBef>
              <a:buClr>
                <a:srgbClr val="0f0f0f"/>
              </a:buClr>
              <a:buFont typeface="Arial"/>
              <a:buChar char="•"/>
              <a:tabLst>
                <a:tab algn="l" pos="0"/>
              </a:tabLst>
            </a:pPr>
            <a:r>
              <a:rPr b="0" lang="en-US" sz="2400" spc="-1" strike="noStrike">
                <a:solidFill>
                  <a:srgbClr val="0f0f0f"/>
                </a:solidFill>
                <a:latin typeface="Calibri"/>
                <a:ea typeface="Calibri"/>
              </a:rPr>
              <a:t>The system should be capable of calculating and clearly presenting in the app the estimate of the number of meals that can still be prepared with the available food. This estimate should be dynamic and updated based on recent consumption.</a:t>
            </a:r>
            <a:endParaRPr b="0" lang="en-US" sz="2400" spc="-1" strike="noStrike">
              <a:solidFill>
                <a:srgbClr val="000000"/>
              </a:solidFill>
              <a:latin typeface="Calibri"/>
            </a:endParaRPr>
          </a:p>
          <a:p>
            <a:pPr indent="0">
              <a:lnSpc>
                <a:spcPct val="90000"/>
              </a:lnSpc>
              <a:spcBef>
                <a:spcPts val="499"/>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r>
              <a:rPr b="1" lang="en-US" sz="2400" spc="-1" strike="noStrike">
                <a:solidFill>
                  <a:srgbClr val="0f0f0f"/>
                </a:solidFill>
                <a:latin typeface="Calibri"/>
                <a:ea typeface="Calibri"/>
              </a:rPr>
              <a:t>Automatic Alerts and Shopping Lists:</a:t>
            </a:r>
            <a:endParaRPr b="0" lang="en-US" sz="2400" spc="-1" strike="noStrike">
              <a:solidFill>
                <a:srgbClr val="000000"/>
              </a:solidFill>
              <a:latin typeface="Calibri"/>
            </a:endParaRPr>
          </a:p>
          <a:p>
            <a:pPr marL="457200" indent="-457200">
              <a:lnSpc>
                <a:spcPct val="90000"/>
              </a:lnSpc>
              <a:spcBef>
                <a:spcPts val="1001"/>
              </a:spcBef>
              <a:buClr>
                <a:srgbClr val="0f0f0f"/>
              </a:buClr>
              <a:buFont typeface="Arial"/>
              <a:buChar char="•"/>
              <a:tabLst>
                <a:tab algn="l" pos="0"/>
              </a:tabLst>
            </a:pPr>
            <a:r>
              <a:rPr b="0" lang="en-US" sz="2400" spc="-1" strike="noStrike">
                <a:solidFill>
                  <a:srgbClr val="0f0f0f"/>
                </a:solidFill>
                <a:latin typeface="Calibri"/>
                <a:ea typeface="Calibri"/>
              </a:rPr>
              <a:t>The mobile app should provide alerts when the quantity of a particular food item is below a predefined threshold. Additionally, the system should automatically generate a shopping list based on items that need replenishing.</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7. Technical challenges</a:t>
            </a:r>
            <a:endParaRPr b="0" lang="en-US" sz="4400" spc="-1" strike="noStrike">
              <a:solidFill>
                <a:srgbClr val="000000"/>
              </a:solidFill>
              <a:latin typeface="Calibri"/>
            </a:endParaRPr>
          </a:p>
        </p:txBody>
      </p:sp>
      <p:sp>
        <p:nvSpPr>
          <p:cNvPr id="106"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1" lang="en-US" sz="2400" spc="-1" strike="noStrike">
                <a:solidFill>
                  <a:srgbClr val="000000"/>
                </a:solidFill>
                <a:latin typeface="Calibri"/>
                <a:ea typeface="Calibri"/>
              </a:rPr>
              <a:t>Sensor Accuracy and Reliability:</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en-US" sz="2400" spc="-1" strike="noStrike">
                <a:solidFill>
                  <a:srgbClr val="0f0f0f"/>
                </a:solidFill>
                <a:latin typeface="Calibri"/>
                <a:ea typeface="Calibri"/>
              </a:rPr>
              <a:t>Challenge:</a:t>
            </a:r>
            <a:r>
              <a:rPr b="0" lang="en-US" sz="2400" spc="-1" strike="noStrike">
                <a:solidFill>
                  <a:srgbClr val="0f0f0f"/>
                </a:solidFill>
                <a:latin typeface="Calibri"/>
                <a:ea typeface="Calibri"/>
              </a:rPr>
              <a:t> Ensuring that sensors accurately measure and estimate the quantity of food items used in each meal.</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en-US" sz="2400" spc="-1" strike="noStrike">
                <a:solidFill>
                  <a:srgbClr val="0f0f0f"/>
                </a:solidFill>
                <a:latin typeface="Calibri"/>
                <a:ea typeface="Calibri"/>
              </a:rPr>
              <a:t>Solution:</a:t>
            </a:r>
            <a:r>
              <a:rPr b="0" lang="en-US" sz="2400" spc="-1" strike="noStrike">
                <a:solidFill>
                  <a:srgbClr val="0f0f0f"/>
                </a:solidFill>
                <a:latin typeface="Calibri"/>
                <a:ea typeface="Calibri"/>
              </a:rPr>
              <a:t> Implementing robust sensor technologies and calibration mechanisms to enhance accuracy and reliability.</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en-US" sz="2400" spc="-1" strike="noStrike">
                <a:solidFill>
                  <a:srgbClr val="000000"/>
                </a:solidFill>
                <a:latin typeface="Calibri"/>
                <a:ea typeface="Calibri"/>
              </a:rPr>
              <a:t>Data Security and Privacy:</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Challenge:</a:t>
            </a:r>
            <a:r>
              <a:rPr b="0" lang="en-US" sz="2400" spc="-1" strike="noStrike">
                <a:solidFill>
                  <a:srgbClr val="000000"/>
                </a:solidFill>
                <a:latin typeface="Calibri"/>
                <a:ea typeface="Calibri"/>
              </a:rPr>
              <a:t> Safeguarding user data stored in the app and ensuring that sensitive information is protected.</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Solution:</a:t>
            </a:r>
            <a:r>
              <a:rPr b="0" lang="en-US" sz="2400" spc="-1" strike="noStrike">
                <a:solidFill>
                  <a:srgbClr val="000000"/>
                </a:solidFill>
                <a:latin typeface="Calibri"/>
                <a:ea typeface="Calibri"/>
              </a:rPr>
              <a:t> Implementing encryption protocols, secure data storage practices, and providing clear privacy policies to users.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1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7. Technical challenges</a:t>
            </a:r>
            <a:endParaRPr b="0" lang="en-US" sz="4400" spc="-1" strike="noStrike">
              <a:solidFill>
                <a:srgbClr val="000000"/>
              </a:solidFill>
              <a:latin typeface="Calibri"/>
            </a:endParaRPr>
          </a:p>
        </p:txBody>
      </p:sp>
      <p:sp>
        <p:nvSpPr>
          <p:cNvPr id="108"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0">
              <a:lnSpc>
                <a:spcPct val="90000"/>
              </a:lnSpc>
              <a:spcBef>
                <a:spcPts val="1001"/>
              </a:spcBef>
              <a:buNone/>
              <a:tabLst>
                <a:tab algn="l" pos="0"/>
              </a:tabLst>
            </a:pPr>
            <a:r>
              <a:rPr b="1" lang="pt-PT" sz="2400" spc="-1" strike="noStrike">
                <a:solidFill>
                  <a:srgbClr val="000000"/>
                </a:solidFill>
                <a:latin typeface="Calibri"/>
                <a:ea typeface="Calibri"/>
              </a:rPr>
              <a:t>Compatibility with Various Containers: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Challenge:</a:t>
            </a:r>
            <a:r>
              <a:rPr b="0" lang="pt-PT" sz="2400" spc="-1" strike="noStrike">
                <a:solidFill>
                  <a:srgbClr val="000000"/>
                </a:solidFill>
                <a:latin typeface="Calibri"/>
                <a:ea typeface="Calibri"/>
              </a:rPr>
              <a:t> Designing the SHS to be compatible with different types and sizes of food containers.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Solution:</a:t>
            </a:r>
            <a:r>
              <a:rPr b="0" lang="pt-PT" sz="2400" spc="-1" strike="noStrike">
                <a:solidFill>
                  <a:srgbClr val="000000"/>
                </a:solidFill>
                <a:latin typeface="Calibri"/>
                <a:ea typeface="Calibri"/>
              </a:rPr>
              <a:t> Developing a versatile system that can adapt to various storage habits and container materials.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pt-PT" sz="2400" spc="-1" strike="noStrike">
                <a:solidFill>
                  <a:srgbClr val="000000"/>
                </a:solidFill>
                <a:latin typeface="Calibri"/>
                <a:ea typeface="Calibri"/>
              </a:rPr>
              <a:t>Wireless Communication Stability:</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Challenge:</a:t>
            </a:r>
            <a:r>
              <a:rPr b="0" lang="pt-PT" sz="2400" spc="-1" strike="noStrike">
                <a:solidFill>
                  <a:srgbClr val="000000"/>
                </a:solidFill>
                <a:latin typeface="Calibri"/>
                <a:ea typeface="Calibri"/>
              </a:rPr>
              <a:t> Ensuring stable and reliable communication between smart containers and the mobile app.</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Solution:</a:t>
            </a:r>
            <a:r>
              <a:rPr b="0" lang="pt-PT" sz="2400" spc="-1" strike="noStrike">
                <a:solidFill>
                  <a:srgbClr val="000000"/>
                </a:solidFill>
                <a:latin typeface="Calibri"/>
                <a:ea typeface="Calibri"/>
              </a:rPr>
              <a:t> Employing robust wireless communication protocols and addressing potential interference or connectivity issues.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7. Technical challenges</a:t>
            </a:r>
            <a:endParaRPr b="0" lang="en-US" sz="4400" spc="-1" strike="noStrike">
              <a:solidFill>
                <a:srgbClr val="000000"/>
              </a:solidFill>
              <a:latin typeface="Calibri"/>
            </a:endParaRPr>
          </a:p>
        </p:txBody>
      </p:sp>
      <p:sp>
        <p:nvSpPr>
          <p:cNvPr id="110"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0">
              <a:lnSpc>
                <a:spcPct val="90000"/>
              </a:lnSpc>
              <a:spcBef>
                <a:spcPts val="1001"/>
              </a:spcBef>
              <a:buNone/>
              <a:tabLst>
                <a:tab algn="l" pos="0"/>
              </a:tabLst>
            </a:pPr>
            <a:r>
              <a:rPr b="1" lang="pt-PT" sz="2400" spc="-1" strike="noStrike">
                <a:solidFill>
                  <a:srgbClr val="000000"/>
                </a:solidFill>
                <a:latin typeface="Calibri"/>
                <a:ea typeface="Calibri"/>
              </a:rPr>
              <a:t>App Usability and User Experience:</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pt-PT" sz="2400" spc="-1" strike="noStrike">
                <a:solidFill>
                  <a:srgbClr val="0f0f0f"/>
                </a:solidFill>
                <a:latin typeface="Calibri"/>
                <a:ea typeface="Calibri"/>
              </a:rPr>
              <a:t>Challenge:</a:t>
            </a:r>
            <a:r>
              <a:rPr b="0" lang="pt-PT" sz="2400" spc="-1" strike="noStrike">
                <a:solidFill>
                  <a:srgbClr val="0f0f0f"/>
                </a:solidFill>
                <a:latin typeface="Calibri"/>
                <a:ea typeface="Calibri"/>
              </a:rPr>
              <a:t> Creating an intuitive and user-friendly app interface to encourage consistent usage.</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pt-PT" sz="2400" spc="-1" strike="noStrike">
                <a:solidFill>
                  <a:srgbClr val="0f0f0f"/>
                </a:solidFill>
                <a:latin typeface="Calibri"/>
                <a:ea typeface="Calibri"/>
              </a:rPr>
              <a:t>Solution:</a:t>
            </a:r>
            <a:r>
              <a:rPr b="0" lang="pt-PT" sz="2400" spc="-1" strike="noStrike">
                <a:solidFill>
                  <a:srgbClr val="0f0f0f"/>
                </a:solidFill>
                <a:latin typeface="Calibri"/>
                <a:ea typeface="Calibri"/>
              </a:rPr>
              <a:t> Conducting user testing, gathering feedback, and continuously refining the app's design for optimal usability.</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r>
              <a:rPr b="1" lang="pt-PT" sz="2400" spc="-1" strike="noStrike">
                <a:solidFill>
                  <a:srgbClr val="0f0f0f"/>
                </a:solidFill>
                <a:latin typeface="Calibri"/>
                <a:ea typeface="Calibri"/>
              </a:rPr>
              <a:t>Algorithm Accuracy for Meal Estimation:</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pt-PT" sz="2400" spc="-1" strike="noStrike">
                <a:solidFill>
                  <a:srgbClr val="0f0f0f"/>
                </a:solidFill>
                <a:latin typeface="Calibri"/>
                <a:ea typeface="Calibri"/>
              </a:rPr>
              <a:t>Challenge:</a:t>
            </a:r>
            <a:r>
              <a:rPr b="0" lang="pt-PT" sz="2400" spc="-1" strike="noStrike">
                <a:solidFill>
                  <a:srgbClr val="0f0f0f"/>
                </a:solidFill>
                <a:latin typeface="Calibri"/>
                <a:ea typeface="Calibri"/>
              </a:rPr>
              <a:t> Developing algorithms that accurately estimate the quantity of food used per meal.</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pt-PT" sz="2400" spc="-1" strike="noStrike">
                <a:solidFill>
                  <a:srgbClr val="0f0f0f"/>
                </a:solidFill>
                <a:latin typeface="Calibri"/>
                <a:ea typeface="Calibri"/>
              </a:rPr>
              <a:t>Solution:</a:t>
            </a:r>
            <a:r>
              <a:rPr b="0" lang="pt-PT" sz="2400" spc="-1" strike="noStrike">
                <a:solidFill>
                  <a:srgbClr val="0f0f0f"/>
                </a:solidFill>
                <a:latin typeface="Calibri"/>
                <a:ea typeface="Calibri"/>
              </a:rPr>
              <a:t> Iterative testing, refining algorithms based on real-world usage data, and incorporating machine learning for continuous improvement.</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8. Partners</a:t>
            </a:r>
            <a:endParaRPr b="0" lang="en-US" sz="4400" spc="-1" strike="noStrike">
              <a:solidFill>
                <a:srgbClr val="000000"/>
              </a:solidFill>
              <a:latin typeface="Calibri"/>
            </a:endParaRPr>
          </a:p>
        </p:txBody>
      </p:sp>
      <p:sp>
        <p:nvSpPr>
          <p:cNvPr id="112"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0" lang="en-US" sz="3400" spc="-1" strike="noStrike">
                <a:solidFill>
                  <a:srgbClr val="0f0f0f"/>
                </a:solidFill>
                <a:latin typeface="Calibri"/>
                <a:ea typeface="Calibri"/>
              </a:rPr>
              <a:t>As of today, the Smart Home Stock (SHS) team, doesn't have any partnership, but we definitely look forward to improve our connections and partnerships in the near future.</a:t>
            </a:r>
            <a:endParaRPr b="0" lang="en-US" sz="3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9. Testing and validation metrics</a:t>
            </a:r>
            <a:endParaRPr b="0" lang="en-US" sz="4400" spc="-1" strike="noStrike">
              <a:solidFill>
                <a:srgbClr val="000000"/>
              </a:solidFill>
              <a:latin typeface="Calibri"/>
            </a:endParaRPr>
          </a:p>
        </p:txBody>
      </p:sp>
      <p:sp>
        <p:nvSpPr>
          <p:cNvPr id="114"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1" lang="en-US" sz="2400" spc="-1" strike="noStrike">
                <a:solidFill>
                  <a:srgbClr val="000000"/>
                </a:solidFill>
                <a:latin typeface="Calibri"/>
                <a:ea typeface="Calibri"/>
              </a:rPr>
              <a:t>Defect Density:</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en-US" sz="2400" spc="-1" strike="noStrike">
                <a:solidFill>
                  <a:srgbClr val="0f0f0f"/>
                </a:solidFill>
                <a:latin typeface="Calibri"/>
                <a:ea typeface="Calibri"/>
              </a:rPr>
              <a:t>Definition:</a:t>
            </a:r>
            <a:r>
              <a:rPr b="0" lang="en-US" sz="2400" spc="-1" strike="noStrike">
                <a:solidFill>
                  <a:srgbClr val="0f0f0f"/>
                </a:solidFill>
                <a:latin typeface="Calibri"/>
                <a:ea typeface="Calibri"/>
              </a:rPr>
              <a:t> Number of defects identified per unit of code or functionality.</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i="1" lang="en-US" sz="2400" spc="-1" strike="noStrike">
                <a:solidFill>
                  <a:srgbClr val="0f0f0f"/>
                </a:solidFill>
                <a:latin typeface="Calibri"/>
                <a:ea typeface="Calibri"/>
              </a:rPr>
              <a:t>Purpose:</a:t>
            </a:r>
            <a:r>
              <a:rPr b="0" lang="en-US" sz="2400" spc="-1" strike="noStrike">
                <a:solidFill>
                  <a:srgbClr val="0f0f0f"/>
                </a:solidFill>
                <a:latin typeface="Calibri"/>
                <a:ea typeface="Calibri"/>
              </a:rPr>
              <a:t> Measures the quality of the codebase and identifies areas that might need improvement.</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en-US" sz="2400" spc="-1" strike="noStrike">
                <a:solidFill>
                  <a:srgbClr val="000000"/>
                </a:solidFill>
                <a:latin typeface="Calibri"/>
                <a:ea typeface="Calibri"/>
              </a:rPr>
              <a:t>Execution Time:</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Definition:</a:t>
            </a:r>
            <a:r>
              <a:rPr b="0" lang="en-US" sz="2400" spc="-1" strike="noStrike">
                <a:solidFill>
                  <a:srgbClr val="000000"/>
                </a:solidFill>
                <a:latin typeface="Calibri"/>
                <a:ea typeface="Calibri"/>
              </a:rPr>
              <a:t> The time taken to execute a set of test cases.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Purpose:</a:t>
            </a:r>
            <a:r>
              <a:rPr b="0" lang="en-US" sz="2400" spc="-1" strike="noStrike">
                <a:solidFill>
                  <a:srgbClr val="000000"/>
                </a:solidFill>
                <a:latin typeface="Calibri"/>
                <a:ea typeface="Calibri"/>
              </a:rPr>
              <a:t> Measures the efficiency of the testing process.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9. Testing and validation metrics</a:t>
            </a:r>
            <a:endParaRPr b="0" lang="en-US" sz="4400" spc="-1" strike="noStrike">
              <a:solidFill>
                <a:srgbClr val="000000"/>
              </a:solidFill>
              <a:latin typeface="Calibri"/>
            </a:endParaRPr>
          </a:p>
        </p:txBody>
      </p:sp>
      <p:sp>
        <p:nvSpPr>
          <p:cNvPr id="116"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0">
              <a:lnSpc>
                <a:spcPct val="90000"/>
              </a:lnSpc>
              <a:spcBef>
                <a:spcPts val="1001"/>
              </a:spcBef>
              <a:buNone/>
              <a:tabLst>
                <a:tab algn="l" pos="0"/>
              </a:tabLst>
            </a:pPr>
            <a:r>
              <a:rPr b="1" lang="pt-PT" sz="2400" spc="-1" strike="noStrike">
                <a:solidFill>
                  <a:srgbClr val="000000"/>
                </a:solidFill>
                <a:latin typeface="Calibri"/>
                <a:ea typeface="Calibri"/>
              </a:rPr>
              <a:t>Usability Testing Metrics: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Definition:</a:t>
            </a:r>
            <a:r>
              <a:rPr b="0" lang="pt-PT" sz="2400" spc="-1" strike="noStrike">
                <a:solidFill>
                  <a:srgbClr val="000000"/>
                </a:solidFill>
                <a:latin typeface="Calibri"/>
                <a:ea typeface="Calibri"/>
              </a:rPr>
              <a:t> Metrics related to the ease of use, user interface effectiveness, and overall user experience.</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Purpose:</a:t>
            </a:r>
            <a:r>
              <a:rPr b="0" lang="pt-PT" sz="2400" spc="-1" strike="noStrike">
                <a:solidFill>
                  <a:srgbClr val="000000"/>
                </a:solidFill>
                <a:latin typeface="Calibri"/>
                <a:ea typeface="Calibri"/>
              </a:rPr>
              <a:t> Evaluates the product's usability and user-friendliness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pt-PT" sz="2400" spc="-1" strike="noStrike">
                <a:solidFill>
                  <a:srgbClr val="000000"/>
                </a:solidFill>
                <a:latin typeface="Calibri"/>
                <a:ea typeface="Calibri"/>
              </a:rPr>
              <a:t>User Satisfaction:</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Definition:</a:t>
            </a:r>
            <a:r>
              <a:rPr b="0" lang="pt-PT" sz="2400" spc="-1" strike="noStrike">
                <a:solidFill>
                  <a:srgbClr val="000000"/>
                </a:solidFill>
                <a:latin typeface="Calibri"/>
                <a:ea typeface="Calibri"/>
              </a:rPr>
              <a:t> Feedback or survey results from end-users regarding their satisfaction with the product.</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Purpose:</a:t>
            </a:r>
            <a:r>
              <a:rPr b="0" lang="pt-PT" sz="2400" spc="-1" strike="noStrike">
                <a:solidFill>
                  <a:srgbClr val="000000"/>
                </a:solidFill>
                <a:latin typeface="Calibri"/>
                <a:ea typeface="Calibri"/>
              </a:rPr>
              <a:t> Measures how well the product meets user expectations and needs.</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10. Division of labor (I)</a:t>
            </a:r>
            <a:endParaRPr b="0" lang="en-US" sz="4400" spc="-1" strike="noStrike">
              <a:solidFill>
                <a:srgbClr val="000000"/>
              </a:solidFill>
              <a:latin typeface="Calibri"/>
            </a:endParaRPr>
          </a:p>
        </p:txBody>
      </p:sp>
      <p:graphicFrame>
        <p:nvGraphicFramePr>
          <p:cNvPr id="118" name="Content Placeholder 3"/>
          <p:cNvGraphicFramePr/>
          <p:nvPr/>
        </p:nvGraphicFramePr>
        <p:xfrm>
          <a:off x="838080" y="1825560"/>
          <a:ext cx="10515240" cy="4463640"/>
        </p:xfrm>
        <a:graphic>
          <a:graphicData uri="http://schemas.openxmlformats.org/drawingml/2006/table">
            <a:tbl>
              <a:tblPr/>
              <a:tblGrid>
                <a:gridCol w="3504960"/>
                <a:gridCol w="3504960"/>
                <a:gridCol w="3504960"/>
              </a:tblGrid>
              <a:tr h="743760">
                <a:tc>
                  <a:txBody>
                    <a:bodyPr anchor="ctr">
                      <a:noAutofit/>
                    </a:bodyPr>
                    <a:p>
                      <a:pPr algn="ctr">
                        <a:lnSpc>
                          <a:spcPct val="100000"/>
                        </a:lnSpc>
                      </a:pPr>
                      <a:r>
                        <a:rPr b="1" lang="en-US" sz="1800" spc="-1" strike="noStrike">
                          <a:solidFill>
                            <a:schemeClr val="lt1"/>
                          </a:solidFill>
                          <a:latin typeface="Calibri"/>
                        </a:rPr>
                        <a:t>Ricardo Fiúza</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c>
                  <a:txBody>
                    <a:bodyPr anchor="ctr">
                      <a:noAutofit/>
                    </a:bodyPr>
                    <a:p>
                      <a:pPr algn="ctr">
                        <a:lnSpc>
                          <a:spcPct val="100000"/>
                        </a:lnSpc>
                      </a:pPr>
                      <a:r>
                        <a:rPr b="1" lang="en-US" sz="1800" spc="-1" strike="noStrike">
                          <a:solidFill>
                            <a:schemeClr val="lt1"/>
                          </a:solidFill>
                          <a:latin typeface="Calibri"/>
                        </a:rPr>
                        <a:t>Rafaela Pereira</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c>
                  <a:txBody>
                    <a:bodyPr anchor="ctr">
                      <a:noAutofit/>
                    </a:bodyPr>
                    <a:p>
                      <a:pPr algn="ctr">
                        <a:lnSpc>
                          <a:spcPct val="100000"/>
                        </a:lnSpc>
                      </a:pPr>
                      <a:r>
                        <a:rPr b="1" lang="en-US" sz="1800" spc="-1" strike="noStrike">
                          <a:solidFill>
                            <a:schemeClr val="lt1"/>
                          </a:solidFill>
                          <a:latin typeface="Calibri"/>
                        </a:rPr>
                        <a:t>Renato Simões</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r>
              <a:tr h="743760">
                <a:tc>
                  <a:txBody>
                    <a:bodyPr anchor="ctr">
                      <a:noAutofit/>
                    </a:bodyPr>
                    <a:p>
                      <a:pPr algn="ctr">
                        <a:lnSpc>
                          <a:spcPct val="100000"/>
                        </a:lnSpc>
                      </a:pPr>
                      <a:r>
                        <a:rPr b="1" lang="en-US" sz="1800" spc="-1" strike="noStrike">
                          <a:solidFill>
                            <a:schemeClr val="dk1"/>
                          </a:solidFill>
                          <a:latin typeface="Calibri"/>
                        </a:rPr>
                        <a:t>Leader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tabLst>
                          <a:tab algn="l" pos="0"/>
                        </a:tabLst>
                      </a:pPr>
                      <a:r>
                        <a:rPr b="1" lang="en-US" sz="1800" spc="-1" strike="noStrike">
                          <a:solidFill>
                            <a:schemeClr val="dk1"/>
                          </a:solidFill>
                          <a:latin typeface="Calibri"/>
                        </a:rPr>
                        <a:t>Co-Leader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tabLst>
                          <a:tab algn="l" pos="0"/>
                        </a:tabLst>
                      </a:pPr>
                      <a:r>
                        <a:rPr b="1" lang="en-US" sz="1800" spc="-1" strike="noStrike">
                          <a:solidFill>
                            <a:schemeClr val="dk1"/>
                          </a:solidFill>
                          <a:latin typeface="Calibri"/>
                        </a:rPr>
                        <a:t>Team Member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r h="743760">
                <a:tc>
                  <a:txBody>
                    <a:bodyPr anchor="ctr">
                      <a:noAutofit/>
                    </a:bodyPr>
                    <a:p>
                      <a:pPr algn="ctr">
                        <a:lnSpc>
                          <a:spcPct val="100000"/>
                        </a:lnSpc>
                      </a:pPr>
                      <a:r>
                        <a:rPr b="0" lang="en-US" sz="1800" spc="-1" strike="noStrike">
                          <a:solidFill>
                            <a:schemeClr val="dk1"/>
                          </a:solidFill>
                          <a:latin typeface="Calibri"/>
                        </a:rPr>
                        <a:t>Search for Partners</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chemeClr val="dk1"/>
                          </a:solidFill>
                          <a:latin typeface="Calibri"/>
                        </a:rPr>
                        <a:t>Wireless communication between recipients and app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chemeClr val="dk1"/>
                          </a:solidFill>
                          <a:latin typeface="Calibri"/>
                        </a:rPr>
                        <a:t>Prototype Modelling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r>
              <a:tr h="743760">
                <a:tc>
                  <a:txBody>
                    <a:bodyPr anchor="ctr">
                      <a:noAutofit/>
                    </a:bodyPr>
                    <a:p>
                      <a:pPr algn="ctr">
                        <a:lnSpc>
                          <a:spcPct val="100000"/>
                        </a:lnSpc>
                      </a:pPr>
                      <a:r>
                        <a:rPr b="0" lang="en-US" sz="1800" spc="-1" strike="noStrike">
                          <a:solidFill>
                            <a:schemeClr val="dk1"/>
                          </a:solidFill>
                          <a:latin typeface="Calibri"/>
                        </a:rPr>
                        <a:t>Hardware Development and Management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chemeClr val="dk1"/>
                          </a:solidFill>
                          <a:latin typeface="Calibri"/>
                        </a:rPr>
                        <a:t>Hardware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chemeClr val="dk1"/>
                          </a:solidFill>
                          <a:latin typeface="Calibri"/>
                        </a:rPr>
                        <a:t>Modelling of Various Food Containers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r h="743760">
                <a:tc>
                  <a:txBody>
                    <a:bodyPr anchor="ctr">
                      <a:noAutofit/>
                    </a:bodyPr>
                    <a:p>
                      <a:pPr algn="ctr">
                        <a:lnSpc>
                          <a:spcPct val="100000"/>
                        </a:lnSpc>
                      </a:pPr>
                      <a:r>
                        <a:rPr b="0" lang="en-US" sz="1800" spc="-1" strike="noStrike">
                          <a:solidFill>
                            <a:srgbClr val="000000"/>
                          </a:solidFill>
                          <a:latin typeface="Calibri"/>
                        </a:rPr>
                        <a:t>Prototype Modelling</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rgbClr val="000000"/>
                          </a:solidFill>
                          <a:latin typeface="Calibri"/>
                        </a:rPr>
                        <a:t>Prototype Modelling</a:t>
                      </a:r>
                      <a:endParaRPr b="0" lang="pt-PT" sz="1800" spc="-1" strike="noStrike">
                        <a:solidFill>
                          <a:srgbClr val="000000"/>
                        </a:solidFill>
                        <a:latin typeface="Arial"/>
                      </a:endParaRPr>
                    </a:p>
                    <a:p>
                      <a:pPr algn="ctr">
                        <a:lnSpc>
                          <a:spcPct val="100000"/>
                        </a:lnSpc>
                      </a:pP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tabLst>
                          <a:tab algn="l" pos="0"/>
                        </a:tabLst>
                      </a:pPr>
                      <a:r>
                        <a:rPr b="0" lang="en-US" sz="1800" spc="-1" strike="noStrike">
                          <a:solidFill>
                            <a:schemeClr val="dk1"/>
                          </a:solidFill>
                          <a:latin typeface="Calibri"/>
                        </a:rPr>
                        <a:t>Hardware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r>
              <a:tr h="743760">
                <a:tc>
                  <a:txBody>
                    <a:bodyPr anchor="ctr">
                      <a:noAutofit/>
                    </a:bodyPr>
                    <a:p>
                      <a:pPr algn="ctr">
                        <a:lnSpc>
                          <a:spcPct val="100000"/>
                        </a:lnSpc>
                      </a:pPr>
                      <a:r>
                        <a:rPr b="0" lang="en-US" sz="1800" spc="-1" strike="noStrike">
                          <a:solidFill>
                            <a:srgbClr val="000000"/>
                          </a:solidFill>
                          <a:latin typeface="Calibri"/>
                        </a:rPr>
                        <a:t>Testing Project</a:t>
                      </a:r>
                      <a:endParaRPr b="0" lang="pt-PT" sz="1800" spc="-1" strike="noStrike">
                        <a:solidFill>
                          <a:srgbClr val="000000"/>
                        </a:solidFill>
                        <a:latin typeface="Arial"/>
                      </a:endParaRPr>
                    </a:p>
                    <a:p>
                      <a:pPr algn="ctr">
                        <a:lnSpc>
                          <a:spcPct val="100000"/>
                        </a:lnSpc>
                      </a:pP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rgbClr val="000000"/>
                          </a:solidFill>
                          <a:latin typeface="Calibri"/>
                        </a:rPr>
                        <a:t>Testing Project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chemeClr val="dk1"/>
                          </a:solidFill>
                          <a:latin typeface="Calibri"/>
                        </a:rPr>
                        <a:t>Testing Project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11. Division of labor (II)</a:t>
            </a:r>
            <a:endParaRPr b="0" lang="en-US" sz="4400" spc="-1" strike="noStrike">
              <a:solidFill>
                <a:srgbClr val="000000"/>
              </a:solidFill>
              <a:latin typeface="Calibri"/>
            </a:endParaRPr>
          </a:p>
        </p:txBody>
      </p:sp>
      <p:graphicFrame>
        <p:nvGraphicFramePr>
          <p:cNvPr id="120" name="Content Placeholder 3"/>
          <p:cNvGraphicFramePr/>
          <p:nvPr/>
        </p:nvGraphicFramePr>
        <p:xfrm>
          <a:off x="838080" y="1825560"/>
          <a:ext cx="10515240" cy="4463640"/>
        </p:xfrm>
        <a:graphic>
          <a:graphicData uri="http://schemas.openxmlformats.org/drawingml/2006/table">
            <a:tbl>
              <a:tblPr/>
              <a:tblGrid>
                <a:gridCol w="3504960"/>
                <a:gridCol w="3504960"/>
                <a:gridCol w="3504960"/>
              </a:tblGrid>
              <a:tr h="743760">
                <a:tc>
                  <a:txBody>
                    <a:bodyPr anchor="ctr">
                      <a:noAutofit/>
                    </a:bodyPr>
                    <a:p>
                      <a:pPr algn="ctr">
                        <a:lnSpc>
                          <a:spcPct val="100000"/>
                        </a:lnSpc>
                      </a:pPr>
                      <a:r>
                        <a:rPr b="1" lang="en-US" sz="1800" spc="-1" strike="noStrike">
                          <a:solidFill>
                            <a:schemeClr val="lt1"/>
                          </a:solidFill>
                          <a:latin typeface="Calibri"/>
                        </a:rPr>
                        <a:t>Vera Amaral</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c>
                  <a:txBody>
                    <a:bodyPr anchor="ctr">
                      <a:noAutofit/>
                    </a:bodyPr>
                    <a:p>
                      <a:pPr algn="ctr">
                        <a:lnSpc>
                          <a:spcPct val="100000"/>
                        </a:lnSpc>
                      </a:pPr>
                      <a:r>
                        <a:rPr b="1" lang="en-US" sz="1800" spc="-1" strike="noStrike">
                          <a:solidFill>
                            <a:schemeClr val="lt1"/>
                          </a:solidFill>
                          <a:latin typeface="Calibri"/>
                        </a:rPr>
                        <a:t>Henrique Simões</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c>
                  <a:txBody>
                    <a:bodyPr anchor="ctr">
                      <a:noAutofit/>
                    </a:bodyPr>
                    <a:p>
                      <a:pPr algn="ctr">
                        <a:lnSpc>
                          <a:spcPct val="100000"/>
                        </a:lnSpc>
                      </a:pPr>
                      <a:r>
                        <a:rPr b="1" lang="en-US" sz="1800" spc="-1" strike="noStrike">
                          <a:solidFill>
                            <a:schemeClr val="lt1"/>
                          </a:solidFill>
                          <a:latin typeface="Calibri"/>
                        </a:rPr>
                        <a:t>Leonor Mira</a:t>
                      </a:r>
                      <a:endParaRPr b="0" lang="pt-PT" sz="1800" spc="-1" strike="noStrike">
                        <a:solidFill>
                          <a:srgbClr val="ffffff"/>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000000"/>
                    </a:solidFill>
                  </a:tcPr>
                </a:tc>
              </a:tr>
              <a:tr h="743760">
                <a:tc>
                  <a:txBody>
                    <a:bodyPr anchor="ctr">
                      <a:noAutofit/>
                    </a:bodyPr>
                    <a:p>
                      <a:pPr algn="ctr">
                        <a:lnSpc>
                          <a:spcPct val="100000"/>
                        </a:lnSpc>
                        <a:tabLst>
                          <a:tab algn="l" pos="0"/>
                        </a:tabLst>
                      </a:pPr>
                      <a:r>
                        <a:rPr b="1" lang="en-US" sz="1800" spc="-1" strike="noStrike">
                          <a:solidFill>
                            <a:schemeClr val="dk1"/>
                          </a:solidFill>
                          <a:latin typeface="Calibri"/>
                        </a:rPr>
                        <a:t>Team Member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tabLst>
                          <a:tab algn="l" pos="0"/>
                        </a:tabLst>
                      </a:pPr>
                      <a:r>
                        <a:rPr b="1" lang="en-US" sz="1800" spc="-1" strike="noStrike">
                          <a:solidFill>
                            <a:schemeClr val="dk1"/>
                          </a:solidFill>
                          <a:latin typeface="Calibri"/>
                        </a:rPr>
                        <a:t>Team Member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tabLst>
                          <a:tab algn="l" pos="0"/>
                        </a:tabLst>
                      </a:pPr>
                      <a:r>
                        <a:rPr b="1" lang="en-US" sz="1800" spc="-1" strike="noStrike">
                          <a:solidFill>
                            <a:schemeClr val="dk1"/>
                          </a:solidFill>
                          <a:latin typeface="Calibri"/>
                        </a:rPr>
                        <a:t>Team Member</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r h="743760">
                <a:tc>
                  <a:txBody>
                    <a:bodyPr anchor="ctr">
                      <a:noAutofit/>
                    </a:bodyPr>
                    <a:p>
                      <a:pPr algn="ctr">
                        <a:lnSpc>
                          <a:spcPct val="100000"/>
                        </a:lnSpc>
                      </a:pPr>
                      <a:r>
                        <a:rPr b="0" lang="en-US" sz="1800" spc="-1" strike="noStrike">
                          <a:solidFill>
                            <a:schemeClr val="dk1"/>
                          </a:solidFill>
                          <a:latin typeface="Calibri"/>
                        </a:rPr>
                        <a:t>Web Development and Management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chemeClr val="dk1"/>
                          </a:solidFill>
                          <a:latin typeface="Calibri"/>
                        </a:rPr>
                        <a:t>App Development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chemeClr val="dk1"/>
                          </a:solidFill>
                          <a:latin typeface="Calibri"/>
                        </a:rPr>
                        <a:t>Image Design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r>
              <a:tr h="743760">
                <a:tc>
                  <a:txBody>
                    <a:bodyPr anchor="ctr">
                      <a:noAutofit/>
                    </a:bodyPr>
                    <a:p>
                      <a:pPr algn="ctr">
                        <a:lnSpc>
                          <a:spcPct val="100000"/>
                        </a:lnSpc>
                        <a:tabLst>
                          <a:tab algn="l" pos="0"/>
                        </a:tabLst>
                      </a:pPr>
                      <a:r>
                        <a:rPr b="0" lang="en-US" sz="1800" spc="-1" strike="noStrike">
                          <a:solidFill>
                            <a:schemeClr val="dk1"/>
                          </a:solidFill>
                          <a:latin typeface="Calibri"/>
                        </a:rPr>
                        <a:t>Hardware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chemeClr val="dk1"/>
                          </a:solidFill>
                          <a:latin typeface="Calibri"/>
                        </a:rPr>
                        <a:t>Hardware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tabLst>
                          <a:tab algn="l" pos="0"/>
                        </a:tabLst>
                      </a:pPr>
                      <a:r>
                        <a:rPr b="0" lang="en-US" sz="1800" spc="-1" strike="noStrike">
                          <a:solidFill>
                            <a:schemeClr val="dk1"/>
                          </a:solidFill>
                          <a:latin typeface="Calibri"/>
                        </a:rPr>
                        <a:t>Hardware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r h="743760">
                <a:tc>
                  <a:txBody>
                    <a:bodyPr anchor="ctr">
                      <a:noAutofit/>
                    </a:bodyPr>
                    <a:p>
                      <a:pPr algn="ctr">
                        <a:lnSpc>
                          <a:spcPct val="100000"/>
                        </a:lnSpc>
                      </a:pPr>
                      <a:r>
                        <a:rPr b="0" lang="en-US" sz="1800" spc="-1" strike="noStrike">
                          <a:solidFill>
                            <a:schemeClr val="dk1"/>
                          </a:solidFill>
                          <a:latin typeface="Calibri"/>
                        </a:rPr>
                        <a:t>Testing Project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tabLst>
                          <a:tab algn="l" pos="0"/>
                        </a:tabLst>
                      </a:pPr>
                      <a:r>
                        <a:rPr b="0" lang="en-US" sz="1800" spc="-1" strike="noStrike">
                          <a:solidFill>
                            <a:srgbClr val="000000"/>
                          </a:solidFill>
                          <a:latin typeface="Calibri"/>
                        </a:rPr>
                        <a:t>Web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c>
                  <a:txBody>
                    <a:bodyPr anchor="ctr">
                      <a:noAutofit/>
                    </a:bodyPr>
                    <a:p>
                      <a:pPr algn="ctr">
                        <a:lnSpc>
                          <a:spcPct val="100000"/>
                        </a:lnSpc>
                      </a:pPr>
                      <a:r>
                        <a:rPr b="0" lang="en-US" sz="1800" spc="-1" strike="noStrike">
                          <a:solidFill>
                            <a:srgbClr val="000000"/>
                          </a:solidFill>
                          <a:latin typeface="Calibri"/>
                        </a:rPr>
                        <a:t>Web Development and Management</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7e7"/>
                    </a:solidFill>
                  </a:tcPr>
                </a:tc>
              </a:tr>
              <a:tr h="743760">
                <a:tc>
                  <a:txBody>
                    <a:bodyPr anchor="ctr">
                      <a:noAutofit/>
                    </a:bodyPr>
                    <a:p>
                      <a:endParaRPr b="0" lang="en-US" sz="1800" spc="-1" strike="noStrike">
                        <a:solidFill>
                          <a:schemeClr val="dk1"/>
                        </a:solidFill>
                        <a:latin typeface="Calibri"/>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chemeClr val="dk1"/>
                          </a:solidFill>
                          <a:latin typeface="Calibri"/>
                        </a:rPr>
                        <a:t>Testing Project (Responsible)</a:t>
                      </a: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c>
                  <a:txBody>
                    <a:bodyPr anchor="ctr">
                      <a:noAutofit/>
                    </a:bodyPr>
                    <a:p>
                      <a:pPr algn="ctr">
                        <a:lnSpc>
                          <a:spcPct val="100000"/>
                        </a:lnSpc>
                      </a:pPr>
                      <a:r>
                        <a:rPr b="0" lang="en-US" sz="1800" spc="-1" strike="noStrike">
                          <a:solidFill>
                            <a:srgbClr val="000000"/>
                          </a:solidFill>
                          <a:latin typeface="Calibri"/>
                        </a:rPr>
                        <a:t>Testing Project</a:t>
                      </a:r>
                      <a:endParaRPr b="0" lang="pt-PT" sz="1800" spc="-1" strike="noStrike">
                        <a:solidFill>
                          <a:srgbClr val="000000"/>
                        </a:solidFill>
                        <a:latin typeface="Arial"/>
                      </a:endParaRPr>
                    </a:p>
                    <a:p>
                      <a:pPr algn="ctr">
                        <a:lnSpc>
                          <a:spcPct val="100000"/>
                        </a:lnSpc>
                      </a:pPr>
                      <a:endParaRPr b="0" lang="pt-PT" sz="1800" spc="-1" strike="noStrike">
                        <a:solidFill>
                          <a:srgbClr val="000000"/>
                        </a:solidFill>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12. Schedule</a:t>
            </a:r>
            <a:endParaRPr b="0" lang="en-US" sz="4400" spc="-1" strike="noStrike">
              <a:solidFill>
                <a:srgbClr val="000000"/>
              </a:solidFill>
              <a:latin typeface="Calibri"/>
            </a:endParaRPr>
          </a:p>
        </p:txBody>
      </p:sp>
      <p:pic>
        <p:nvPicPr>
          <p:cNvPr id="122" name="Imagem 2" descr="Uma imagem com texto, captura de ecrã, diagrama, design&#10;&#10;Descrição gerada automaticamente"/>
          <p:cNvPicPr/>
          <p:nvPr/>
        </p:nvPicPr>
        <p:blipFill>
          <a:blip r:embed="rId1"/>
          <a:stretch/>
        </p:blipFill>
        <p:spPr>
          <a:xfrm>
            <a:off x="649800" y="1554480"/>
            <a:ext cx="10902960" cy="43765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pt-PT" sz="4400" spc="-1" strike="noStrike">
                <a:solidFill>
                  <a:srgbClr val="000000"/>
                </a:solidFill>
                <a:latin typeface="Calibri Light"/>
              </a:rPr>
              <a:t>1. Advisors and Mentor</a:t>
            </a:r>
            <a:endParaRPr b="0" lang="en-US" sz="4400" spc="-1" strike="noStrike">
              <a:solidFill>
                <a:srgbClr val="000000"/>
              </a:solidFill>
              <a:latin typeface="Calibri"/>
            </a:endParaRPr>
          </a:p>
        </p:txBody>
      </p:sp>
      <p:sp>
        <p:nvSpPr>
          <p:cNvPr id="88"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Scientific Advisor: Prof. António Grilo</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Scientific Co-advisor: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Coordinator:  Prof.ª Teresa Vazão</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Mentor:</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pt-PT" sz="4400" spc="-1" strike="noStrike">
                <a:solidFill>
                  <a:srgbClr val="000000"/>
                </a:solidFill>
                <a:latin typeface="Calibri Light"/>
              </a:rPr>
              <a:t>2. Problem definition</a:t>
            </a:r>
            <a:endParaRPr b="0" lang="en-US" sz="4400" spc="-1" strike="noStrike">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anchor="t">
            <a:normAutofit/>
          </a:bodyPr>
          <a:p>
            <a:pPr indent="0" algn="just">
              <a:lnSpc>
                <a:spcPct val="90000"/>
              </a:lnSpc>
              <a:spcBef>
                <a:spcPts val="1001"/>
              </a:spcBef>
              <a:buNone/>
              <a:tabLst>
                <a:tab algn="l" pos="0"/>
              </a:tabLst>
            </a:pPr>
            <a:r>
              <a:rPr b="1" lang="en-US" sz="2400" spc="-1" strike="noStrike">
                <a:solidFill>
                  <a:srgbClr val="000000"/>
                </a:solidFill>
                <a:latin typeface="Calibri"/>
                <a:ea typeface="Calibri"/>
              </a:rPr>
              <a:t>What are the problems to solve?:</a:t>
            </a:r>
            <a:r>
              <a:rPr b="0" lang="en-US" sz="2400" spc="-1" strike="noStrike">
                <a:solidFill>
                  <a:srgbClr val="000000"/>
                </a:solidFill>
                <a:latin typeface="Calibri"/>
                <a:ea typeface="Calibri"/>
              </a:rPr>
              <a:t> </a:t>
            </a:r>
            <a:endParaRPr b="0" lang="en-US" sz="24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Not knowing efficiently and effectively, what kind of items (and their respective quantity) people have inside their homes.</a:t>
            </a:r>
            <a:endParaRPr b="0" lang="en-US" sz="2600" spc="-1" strike="noStrike">
              <a:solidFill>
                <a:srgbClr val="000000"/>
              </a:solidFill>
              <a:latin typeface="Calibri"/>
            </a:endParaRPr>
          </a:p>
          <a:p>
            <a:pPr indent="0" algn="just">
              <a:lnSpc>
                <a:spcPct val="90000"/>
              </a:lnSpc>
              <a:spcBef>
                <a:spcPts val="1001"/>
              </a:spcBef>
              <a:buNone/>
              <a:tabLst>
                <a:tab algn="l" pos="0"/>
              </a:tabLst>
            </a:pPr>
            <a:endParaRPr b="0" lang="en-US" sz="2600" spc="-1" strike="noStrike">
              <a:solidFill>
                <a:srgbClr val="000000"/>
              </a:solidFill>
              <a:latin typeface="Calibri"/>
            </a:endParaRPr>
          </a:p>
          <a:p>
            <a:pPr indent="0" algn="just">
              <a:lnSpc>
                <a:spcPct val="90000"/>
              </a:lnSpc>
              <a:spcBef>
                <a:spcPts val="1001"/>
              </a:spcBef>
              <a:buNone/>
              <a:tabLst>
                <a:tab algn="l" pos="0"/>
              </a:tabLst>
            </a:pPr>
            <a:r>
              <a:rPr b="1" lang="en-US" sz="2400" spc="-1" strike="noStrike">
                <a:solidFill>
                  <a:srgbClr val="000000"/>
                </a:solidFill>
                <a:latin typeface="Calibri"/>
                <a:ea typeface="Calibri"/>
              </a:rPr>
              <a:t>Possible consequences of the problem:</a:t>
            </a:r>
            <a:r>
              <a:rPr b="0" lang="en-US" sz="2400" spc="-1" strike="noStrike">
                <a:solidFill>
                  <a:srgbClr val="000000"/>
                </a:solidFill>
                <a:latin typeface="Calibri"/>
                <a:ea typeface="Calibri"/>
              </a:rPr>
              <a:t> </a:t>
            </a:r>
            <a:endParaRPr b="0" lang="en-US" sz="24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Unnecessary purchases or items running out unexpectedly.</a:t>
            </a:r>
            <a:endParaRPr b="0" lang="en-US" sz="26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Unnecessary Food waste.</a:t>
            </a:r>
            <a:endParaRPr b="0" lang="en-US" sz="2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pt-PT" sz="4400" spc="-1" strike="noStrike">
                <a:solidFill>
                  <a:srgbClr val="000000"/>
                </a:solidFill>
                <a:latin typeface="Calibri Light"/>
              </a:rPr>
              <a:t>2. Problem definition</a:t>
            </a:r>
            <a:endParaRPr b="0" lang="en-US" sz="4400" spc="-1" strike="noStrike">
              <a:solidFill>
                <a:srgbClr val="000000"/>
              </a:solidFill>
              <a:latin typeface="Calibri"/>
            </a:endParaRPr>
          </a:p>
        </p:txBody>
      </p:sp>
      <p:sp>
        <p:nvSpPr>
          <p:cNvPr id="92" name="PlaceHolder 2"/>
          <p:cNvSpPr>
            <a:spLocks noGrp="1"/>
          </p:cNvSpPr>
          <p:nvPr>
            <p:ph/>
          </p:nvPr>
        </p:nvSpPr>
        <p:spPr>
          <a:xfrm>
            <a:off x="838080" y="1825560"/>
            <a:ext cx="10515240" cy="4350960"/>
          </a:xfrm>
          <a:prstGeom prst="rect">
            <a:avLst/>
          </a:prstGeom>
          <a:noFill/>
          <a:ln w="0">
            <a:noFill/>
          </a:ln>
        </p:spPr>
        <p:txBody>
          <a:bodyPr anchor="t">
            <a:normAutofit/>
          </a:bodyPr>
          <a:p>
            <a:pPr indent="0" algn="just">
              <a:lnSpc>
                <a:spcPct val="90000"/>
              </a:lnSpc>
              <a:spcBef>
                <a:spcPts val="1001"/>
              </a:spcBef>
              <a:buNone/>
              <a:tabLst>
                <a:tab algn="l" pos="0"/>
              </a:tabLst>
            </a:pPr>
            <a:r>
              <a:rPr b="1" lang="en-US" sz="2400" spc="-1" strike="noStrike">
                <a:solidFill>
                  <a:srgbClr val="000000"/>
                </a:solidFill>
                <a:latin typeface="Calibri"/>
                <a:ea typeface="Calibri"/>
              </a:rPr>
              <a:t>Biggest costs for the solution to be implemented: </a:t>
            </a:r>
            <a:endParaRPr b="0" lang="en-US" sz="24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Money.</a:t>
            </a:r>
            <a:endParaRPr b="0" lang="en-US" sz="26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Space to implement this technology within people's homes (overlooking the necessity to have a home).</a:t>
            </a:r>
            <a:endParaRPr b="0" lang="en-US" sz="26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600" spc="-1" strike="noStrike">
                <a:solidFill>
                  <a:srgbClr val="000000"/>
                </a:solidFill>
                <a:latin typeface="Calibri"/>
                <a:ea typeface="Calibri"/>
              </a:rPr>
              <a:t>Mobile device to access their stock information from anywhere any time</a:t>
            </a:r>
            <a:endParaRPr b="0" lang="en-US" sz="2600" spc="-1" strike="noStrike">
              <a:solidFill>
                <a:srgbClr val="000000"/>
              </a:solidFill>
              <a:latin typeface="Calibri"/>
            </a:endParaRPr>
          </a:p>
          <a:p>
            <a:pPr indent="0" algn="just">
              <a:lnSpc>
                <a:spcPct val="90000"/>
              </a:lnSpc>
              <a:spcBef>
                <a:spcPts val="1001"/>
              </a:spcBef>
              <a:buNone/>
              <a:tabLst>
                <a:tab algn="l" pos="0"/>
              </a:tabLst>
            </a:pPr>
            <a:r>
              <a:rPr b="1" lang="en-US" sz="2400" spc="-1" strike="noStrike">
                <a:solidFill>
                  <a:srgbClr val="000000"/>
                </a:solidFill>
                <a:latin typeface="Calibri"/>
                <a:ea typeface="Calibri"/>
              </a:rPr>
              <a:t>"Less-better" solution to reduce the costs:</a:t>
            </a:r>
            <a:r>
              <a:rPr b="0" lang="en-US" sz="2400" spc="-1" strike="noStrike">
                <a:solidFill>
                  <a:srgbClr val="000000"/>
                </a:solidFill>
                <a:latin typeface="Calibri"/>
                <a:ea typeface="Calibri"/>
              </a:rPr>
              <a:t> </a:t>
            </a:r>
            <a:endParaRPr b="0" lang="en-US" sz="24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ea typeface="Calibri"/>
              </a:rPr>
              <a:t>Doesn't cost money nor occupies any home space.</a:t>
            </a:r>
            <a:endParaRPr b="0" lang="en-US" sz="2400" spc="-1" strike="noStrike">
              <a:solidFill>
                <a:srgbClr val="000000"/>
              </a:solidFill>
              <a:latin typeface="Calibri"/>
            </a:endParaRPr>
          </a:p>
          <a:p>
            <a:pPr marL="343080" indent="-343080" algn="just">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ea typeface="Calibri"/>
              </a:rPr>
              <a:t>Only uses the application to regulate manually what people have or do not have (no automatic features).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3. Solution beneficiaries</a:t>
            </a:r>
            <a:endParaRPr b="0" lang="en-US" sz="4400" spc="-1" strike="noStrike">
              <a:solidFill>
                <a:srgbClr val="000000"/>
              </a:solidFill>
              <a:latin typeface="Calibri"/>
            </a:endParaRPr>
          </a:p>
        </p:txBody>
      </p:sp>
      <p:sp>
        <p:nvSpPr>
          <p:cNvPr id="94"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1" lang="en-US" sz="2400" spc="-1" strike="noStrike">
                <a:solidFill>
                  <a:srgbClr val="000000"/>
                </a:solidFill>
                <a:latin typeface="Calibri"/>
                <a:ea typeface="Calibri"/>
              </a:rPr>
              <a:t>Household Members: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Benefit:</a:t>
            </a:r>
            <a:r>
              <a:rPr b="0" lang="en-US" sz="2400" spc="-1" strike="noStrike">
                <a:solidFill>
                  <a:srgbClr val="000000"/>
                </a:solidFill>
                <a:latin typeface="Calibri"/>
                <a:ea typeface="Calibri"/>
              </a:rPr>
              <a:t> Improved organization and awareness of available food supplies.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Outcome:</a:t>
            </a:r>
            <a:r>
              <a:rPr b="0" lang="en-US" sz="2400" spc="-1" strike="noStrike">
                <a:solidFill>
                  <a:srgbClr val="000000"/>
                </a:solidFill>
                <a:latin typeface="Calibri"/>
                <a:ea typeface="Calibri"/>
              </a:rPr>
              <a:t> Reduced instances of running out of essential items, decreased food waste, and increased efficiency in meal planning.</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a:p>
            <a:pPr marL="228600" indent="0">
              <a:lnSpc>
                <a:spcPct val="90000"/>
              </a:lnSpc>
              <a:spcBef>
                <a:spcPts val="1001"/>
              </a:spcBef>
              <a:buNone/>
              <a:tabLst>
                <a:tab algn="l" pos="0"/>
              </a:tabLst>
            </a:pPr>
            <a:r>
              <a:rPr b="1" lang="en-US" sz="2400" spc="-1" strike="noStrike">
                <a:solidFill>
                  <a:srgbClr val="000000"/>
                </a:solidFill>
                <a:latin typeface="Calibri"/>
                <a:ea typeface="Calibri"/>
              </a:rPr>
              <a:t>Grocery Shoppers: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Benefit:</a:t>
            </a:r>
            <a:r>
              <a:rPr b="0" lang="en-US" sz="2400" spc="-1" strike="noStrike">
                <a:solidFill>
                  <a:srgbClr val="000000"/>
                </a:solidFill>
                <a:latin typeface="Calibri"/>
                <a:ea typeface="Calibri"/>
              </a:rPr>
              <a:t> Streamlined shopping experience with a more accurate and personalized shopping list.</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Calibri"/>
                <a:ea typeface="Calibri"/>
              </a:rPr>
              <a:t>Outcome:</a:t>
            </a:r>
            <a:r>
              <a:rPr b="0" lang="en-US" sz="2400" spc="-1" strike="noStrike">
                <a:solidFill>
                  <a:srgbClr val="000000"/>
                </a:solidFill>
                <a:latin typeface="Calibri"/>
                <a:ea typeface="Calibri"/>
              </a:rPr>
              <a:t> Time and cost savings, as well as a more focused and efficient shopping process.</a:t>
            </a:r>
            <a:endParaRPr b="0" lang="en-US" sz="2400" spc="-1" strike="noStrike">
              <a:solidFill>
                <a:srgbClr val="000000"/>
              </a:solidFill>
              <a:latin typeface="Calibri"/>
            </a:endParaRPr>
          </a:p>
          <a:p>
            <a:pPr marL="228600" indent="0">
              <a:lnSpc>
                <a:spcPct val="90000"/>
              </a:lnSpc>
              <a:spcBef>
                <a:spcPts val="1001"/>
              </a:spcBef>
              <a:buNone/>
              <a:tabLst>
                <a:tab algn="l" pos="0"/>
              </a:tabLst>
            </a:pPr>
            <a:endParaRPr b="0" lang="en-US" sz="1200" spc="-1" strike="noStrike">
              <a:solidFill>
                <a:srgbClr val="000000"/>
              </a:solidFill>
              <a:latin typeface="Calibri"/>
            </a:endParaRPr>
          </a:p>
          <a:p>
            <a:pPr marL="228600" indent="0">
              <a:lnSpc>
                <a:spcPct val="90000"/>
              </a:lnSpc>
              <a:spcBef>
                <a:spcPts val="1001"/>
              </a:spcBef>
              <a:buNone/>
              <a:tabLst>
                <a:tab algn="l" pos="0"/>
              </a:tabLst>
            </a:pPr>
            <a:endParaRPr b="0" lang="en-US" sz="1200" spc="-1" strike="noStrike">
              <a:solidFill>
                <a:srgbClr val="000000"/>
              </a:solidFill>
              <a:latin typeface="Calibri"/>
            </a:endParaRPr>
          </a:p>
          <a:p>
            <a:pPr marL="228600" indent="0">
              <a:lnSpc>
                <a:spcPct val="90000"/>
              </a:lnSpc>
              <a:spcBef>
                <a:spcPts val="1001"/>
              </a:spcBef>
              <a:buNone/>
              <a:tabLst>
                <a:tab algn="l" pos="0"/>
              </a:tabLst>
            </a:pPr>
            <a:endParaRPr b="0" lang="en-US" sz="1200" spc="-1" strike="noStrike">
              <a:solidFill>
                <a:srgbClr val="000000"/>
              </a:solidFill>
              <a:latin typeface="Calibri"/>
            </a:endParaRPr>
          </a:p>
          <a:p>
            <a:pPr marL="228600" indent="0">
              <a:lnSpc>
                <a:spcPct val="90000"/>
              </a:lnSpc>
              <a:spcBef>
                <a:spcPts val="1001"/>
              </a:spcBef>
              <a:buNone/>
              <a:tabLst>
                <a:tab algn="l" pos="0"/>
              </a:tabLst>
            </a:pPr>
            <a:endParaRPr b="0" lang="en-US" sz="1300" spc="-1" strike="noStrike">
              <a:solidFill>
                <a:srgbClr val="000000"/>
              </a:solidFill>
              <a:latin typeface="Calibri"/>
            </a:endParaRPr>
          </a:p>
          <a:p>
            <a:pPr marL="228600" indent="0">
              <a:lnSpc>
                <a:spcPct val="90000"/>
              </a:lnSpc>
              <a:spcBef>
                <a:spcPts val="1001"/>
              </a:spcBef>
              <a:buNone/>
              <a:tabLst>
                <a:tab algn="l" pos="0"/>
              </a:tabLst>
            </a:pPr>
            <a:endParaRPr b="0" lang="en-US" sz="12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3. Solution beneficiaries</a:t>
            </a:r>
            <a:endParaRPr b="0" lang="en-US" sz="4400" spc="-1" strike="noStrike">
              <a:solidFill>
                <a:srgbClr val="000000"/>
              </a:solidFill>
              <a:latin typeface="Calibri"/>
            </a:endParaRPr>
          </a:p>
        </p:txBody>
      </p:sp>
      <p:sp>
        <p:nvSpPr>
          <p:cNvPr id="96"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0">
              <a:lnSpc>
                <a:spcPct val="90000"/>
              </a:lnSpc>
              <a:spcBef>
                <a:spcPts val="1001"/>
              </a:spcBef>
              <a:buNone/>
              <a:tabLst>
                <a:tab algn="l" pos="0"/>
              </a:tabLst>
            </a:pPr>
            <a:r>
              <a:rPr b="1" lang="pt-PT" sz="2400" spc="-1" strike="noStrike">
                <a:solidFill>
                  <a:srgbClr val="000000"/>
                </a:solidFill>
                <a:latin typeface="Calibri"/>
                <a:ea typeface="Calibri"/>
              </a:rPr>
              <a:t>Environmental Advocates: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Benefit:</a:t>
            </a:r>
            <a:r>
              <a:rPr b="0" lang="pt-PT" sz="2400" spc="-1" strike="noStrike">
                <a:solidFill>
                  <a:srgbClr val="000000"/>
                </a:solidFill>
                <a:latin typeface="Calibri"/>
                <a:ea typeface="Calibri"/>
              </a:rPr>
              <a:t> Reduction in food waste contributes to environmental sustainability.</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Outcome:</a:t>
            </a:r>
            <a:r>
              <a:rPr b="0" lang="pt-PT" sz="2400" spc="-1" strike="noStrike">
                <a:solidFill>
                  <a:srgbClr val="000000"/>
                </a:solidFill>
                <a:latin typeface="Calibri"/>
                <a:ea typeface="Calibri"/>
              </a:rPr>
              <a:t> A positive impact on ecological footprints, as fewer resources are used to produce and dispose of wasted food.</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pt-PT" sz="2400" spc="-1" strike="noStrike">
                <a:solidFill>
                  <a:srgbClr val="000000"/>
                </a:solidFill>
                <a:latin typeface="Calibri"/>
                <a:ea typeface="Calibri"/>
              </a:rPr>
              <a:t>App Developers: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Benefit:</a:t>
            </a:r>
            <a:r>
              <a:rPr b="0" lang="pt-PT" sz="2400" spc="-1" strike="noStrike">
                <a:solidFill>
                  <a:srgbClr val="000000"/>
                </a:solidFill>
                <a:latin typeface="Calibri"/>
                <a:ea typeface="Calibri"/>
              </a:rPr>
              <a:t> Recognition and success in creating a useful and innovative application.</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i="1" lang="pt-PT" sz="2400" spc="-1" strike="noStrike">
                <a:solidFill>
                  <a:srgbClr val="000000"/>
                </a:solidFill>
                <a:latin typeface="Calibri"/>
                <a:ea typeface="Calibri"/>
              </a:rPr>
              <a:t>Outcome:</a:t>
            </a:r>
            <a:r>
              <a:rPr b="0" lang="pt-PT" sz="2400" spc="-1" strike="noStrike">
                <a:solidFill>
                  <a:srgbClr val="000000"/>
                </a:solidFill>
                <a:latin typeface="Calibri"/>
                <a:ea typeface="Calibri"/>
              </a:rPr>
              <a:t> Opportunities for additional projects and collaborations in the technology sector.</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4. Technological solution</a:t>
            </a:r>
            <a:endParaRPr b="0" lang="en-US" sz="4400" spc="-1" strike="noStrike">
              <a:solidFill>
                <a:srgbClr val="000000"/>
              </a:solidFill>
              <a:latin typeface="Calibri"/>
            </a:endParaRPr>
          </a:p>
        </p:txBody>
      </p:sp>
      <p:sp>
        <p:nvSpPr>
          <p:cNvPr id="98" name="PlaceHolder 2"/>
          <p:cNvSpPr>
            <a:spLocks noGrp="1"/>
          </p:cNvSpPr>
          <p:nvPr>
            <p:ph/>
          </p:nvPr>
        </p:nvSpPr>
        <p:spPr>
          <a:xfrm>
            <a:off x="838080" y="1825560"/>
            <a:ext cx="10515240" cy="2801880"/>
          </a:xfrm>
          <a:prstGeom prst="rect">
            <a:avLst/>
          </a:prstGeom>
          <a:noFill/>
          <a:ln w="0">
            <a:noFill/>
          </a:ln>
        </p:spPr>
        <p:txBody>
          <a:bodyPr anchor="t">
            <a:noAutofit/>
          </a:bodyPr>
          <a:p>
            <a:pPr indent="0">
              <a:lnSpc>
                <a:spcPct val="90000"/>
              </a:lnSpc>
              <a:spcBef>
                <a:spcPts val="1001"/>
              </a:spcBef>
              <a:buNone/>
              <a:tabLst>
                <a:tab algn="l" pos="0"/>
              </a:tabLst>
            </a:pPr>
            <a:r>
              <a:rPr b="0" lang="en-US" sz="2400" spc="-1" strike="noStrike">
                <a:solidFill>
                  <a:srgbClr val="000000"/>
                </a:solidFill>
                <a:latin typeface="Calibri"/>
                <a:ea typeface="Calibri"/>
              </a:rPr>
              <a:t>Our containers are designed for various types of items, specially food, and are equipped with technology to estimate the quantity in each container. SHS starts functioning effectively after a few uses, where it calculates the average usage of each food item per meal. This data forms the basis for estimating the remaining quantity of each item.</a:t>
            </a:r>
            <a:endParaRPr b="0" lang="en-US" sz="2400" spc="-1" strike="noStrike">
              <a:solidFill>
                <a:srgbClr val="000000"/>
              </a:solidFill>
              <a:latin typeface="Calibri"/>
            </a:endParaRPr>
          </a:p>
          <a:p>
            <a:pPr indent="0">
              <a:lnSpc>
                <a:spcPct val="90000"/>
              </a:lnSpc>
              <a:spcBef>
                <a:spcPts val="1001"/>
              </a:spcBef>
              <a:buNone/>
              <a:tabLst>
                <a:tab algn="l" pos="0"/>
              </a:tabLst>
            </a:pPr>
            <a:r>
              <a:rPr b="0" lang="en-US" sz="2400" spc="-1" strike="noStrike">
                <a:solidFill>
                  <a:srgbClr val="000000"/>
                </a:solidFill>
                <a:latin typeface="Calibri"/>
                <a:ea typeface="Calibri"/>
              </a:rPr>
              <a:t>The system is complemented by a mobile application accessible from anywhere. The app displays a comprehensive list of stored food items along with their names and quantities. When the quantity of a particular food item falls below a predefined threshold (either in terms of meals or a specific value), the app sends a notification and automatically adds that item to the shopping list.</a:t>
            </a:r>
            <a:endParaRPr b="0" lang="en-US" sz="2400" spc="-1" strike="noStrike">
              <a:solidFill>
                <a:srgbClr val="000000"/>
              </a:solidFill>
              <a:latin typeface="Calibri"/>
            </a:endParaRPr>
          </a:p>
          <a:p>
            <a:pPr indent="0">
              <a:lnSpc>
                <a:spcPct val="90000"/>
              </a:lnSpc>
              <a:spcBef>
                <a:spcPts val="1001"/>
              </a:spcBef>
              <a:buNone/>
              <a:tabLst>
                <a:tab algn="l" pos="0"/>
              </a:tabLst>
            </a:pPr>
            <a:r>
              <a:rPr b="0" lang="en-US" sz="2400" spc="-1" strike="noStrike">
                <a:solidFill>
                  <a:srgbClr val="000000"/>
                </a:solidFill>
                <a:latin typeface="Calibri"/>
                <a:ea typeface="Calibri"/>
              </a:rPr>
              <a:t>From this technology, we aim to reduce instances of running out of essential items, decrease food waste and increase efficiency in meal planning.</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a:p>
            <a:pPr indent="0">
              <a:lnSpc>
                <a:spcPct val="90000"/>
              </a:lnSpc>
              <a:spcBef>
                <a:spcPts val="1001"/>
              </a:spcBef>
              <a:buNone/>
              <a:tabLst>
                <a:tab algn="l" pos="0"/>
              </a:tabLst>
            </a:pPr>
            <a:endParaRPr b="0" lang="en-US" sz="2000" spc="-1" strike="noStrike">
              <a:solidFill>
                <a:srgbClr val="000000"/>
              </a:solidFill>
              <a:latin typeface="Calibri"/>
            </a:endParaRPr>
          </a:p>
          <a:p>
            <a:pPr marL="228600" indent="0">
              <a:lnSpc>
                <a:spcPct val="90000"/>
              </a:lnSpc>
              <a:spcBef>
                <a:spcPts val="1001"/>
              </a:spcBef>
              <a:buNone/>
              <a:tabLst>
                <a:tab algn="l" pos="0"/>
              </a:tabLst>
            </a:pPr>
            <a:endParaRPr b="0" lang="en-US" sz="28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5. Competitors and previous work</a:t>
            </a:r>
            <a:endParaRPr b="0" lang="en-US" sz="4400" spc="-1" strike="noStrike">
              <a:solidFill>
                <a:srgbClr val="000000"/>
              </a:solidFill>
              <a:latin typeface="Calibri"/>
            </a:endParaRPr>
          </a:p>
        </p:txBody>
      </p:sp>
      <p:sp>
        <p:nvSpPr>
          <p:cNvPr id="100"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Competitors: </a:t>
            </a:r>
            <a:r>
              <a:rPr b="0" lang="en-US" sz="2400" spc="-1" strike="noStrike">
                <a:solidFill>
                  <a:srgbClr val="000000"/>
                </a:solidFill>
                <a:latin typeface="Calibri"/>
              </a:rPr>
              <a:t> Companies like Samsung and LG offer similar products.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Previous work:  Smart fridge is an example of products delivered in the past.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Calibri Light"/>
              </a:rPr>
              <a:t>6. Solution requirements </a:t>
            </a:r>
            <a:endParaRPr b="0" lang="en-US" sz="4400" spc="-1" strike="noStrike">
              <a:solidFill>
                <a:srgbClr val="000000"/>
              </a:solidFill>
              <a:latin typeface="Calibri"/>
            </a:endParaRPr>
          </a:p>
        </p:txBody>
      </p:sp>
      <p:sp>
        <p:nvSpPr>
          <p:cNvPr id="102" name="PlaceHolder 2"/>
          <p:cNvSpPr>
            <a:spLocks noGrp="1"/>
          </p:cNvSpPr>
          <p:nvPr>
            <p:ph/>
          </p:nvPr>
        </p:nvSpPr>
        <p:spPr>
          <a:xfrm>
            <a:off x="838080" y="1825560"/>
            <a:ext cx="10515240" cy="4350960"/>
          </a:xfrm>
          <a:prstGeom prst="rect">
            <a:avLst/>
          </a:prstGeom>
          <a:noFill/>
          <a:ln w="0">
            <a:noFill/>
          </a:ln>
        </p:spPr>
        <p:txBody>
          <a:bodyPr anchor="t">
            <a:normAutofit/>
          </a:bodyPr>
          <a:p>
            <a:pPr indent="0">
              <a:lnSpc>
                <a:spcPct val="90000"/>
              </a:lnSpc>
              <a:spcBef>
                <a:spcPts val="1001"/>
              </a:spcBef>
              <a:buNone/>
              <a:tabLst>
                <a:tab algn="l" pos="0"/>
              </a:tabLst>
            </a:pPr>
            <a:r>
              <a:rPr b="1" lang="en-US" sz="2400" spc="-1" strike="noStrike">
                <a:solidFill>
                  <a:srgbClr val="000000"/>
                </a:solidFill>
                <a:latin typeface="Calibri"/>
                <a:ea typeface="Calibri"/>
              </a:rPr>
              <a:t>Accurate Monitoring:</a:t>
            </a:r>
            <a:endParaRPr b="0" lang="en-US" sz="2400" spc="-1" strike="noStrike">
              <a:solidFill>
                <a:srgbClr val="000000"/>
              </a:solidFill>
              <a:latin typeface="Calibri"/>
            </a:endParaRPr>
          </a:p>
          <a:p>
            <a:pPr marL="457200" indent="-457200">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ea typeface="Calibri"/>
              </a:rPr>
              <a:t>The SHS must be able to accurately monitor the quantity of each stored food item. This may involve the use of weight sensors or other technologies to estimate the amount of food consumed in each meal.</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marL="228600" indent="0">
              <a:lnSpc>
                <a:spcPct val="90000"/>
              </a:lnSpc>
              <a:spcBef>
                <a:spcPts val="1001"/>
              </a:spcBef>
              <a:buNone/>
              <a:tabLst>
                <a:tab algn="l" pos="0"/>
              </a:tabLst>
            </a:pPr>
            <a:r>
              <a:rPr b="1" lang="en-US" sz="2400" spc="-1" strike="noStrike">
                <a:solidFill>
                  <a:srgbClr val="000000"/>
                </a:solidFill>
                <a:latin typeface="Calibri"/>
                <a:ea typeface="Calibri"/>
              </a:rPr>
              <a:t>Connectivity with Mobile App:</a:t>
            </a:r>
            <a:endParaRPr b="0" lang="en-US" sz="2400" spc="-1" strike="noStrike">
              <a:solidFill>
                <a:srgbClr val="000000"/>
              </a:solidFill>
              <a:latin typeface="Calibri"/>
            </a:endParaRPr>
          </a:p>
          <a:p>
            <a:pPr marL="228600" indent="-228600">
              <a:lnSpc>
                <a:spcPct val="90000"/>
              </a:lnSpc>
              <a:spcBef>
                <a:spcPts val="1001"/>
              </a:spcBef>
              <a:buClr>
                <a:srgbClr val="0f0f0f"/>
              </a:buClr>
              <a:buFont typeface="Arial"/>
              <a:buChar char="•"/>
              <a:tabLst>
                <a:tab algn="l" pos="0"/>
              </a:tabLst>
            </a:pPr>
            <a:r>
              <a:rPr b="0" lang="en-US" sz="2400" spc="-1" strike="noStrike">
                <a:solidFill>
                  <a:srgbClr val="0f0f0f"/>
                </a:solidFill>
                <a:latin typeface="Calibri"/>
                <a:ea typeface="Calibri"/>
              </a:rPr>
              <a:t>The solution should integrate with a mobile app that allows users to view the content of each container, estimated quantities, and replenishment alerts. The synchronization between the physical device and the app should be fast and reliable.</a:t>
            </a: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400" spc="-1" strike="noStrike">
              <a:solidFill>
                <a:srgbClr val="000000"/>
              </a:solidFill>
              <a:latin typeface="Calibri"/>
            </a:endParaRPr>
          </a:p>
          <a:p>
            <a:pPr indent="0">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LibreOffice/7.5.5.2$Windows_X86_64 LibreOffice_project/ca8fe7424262805f223b9a2334bc7181abbcbf5e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2023-07-10T15:31:54Z</dcterms:created>
  <dc:creator>Luis Caldas de Oliveira</dc:creator>
  <dc:description/>
  <dc:language>pt-PT</dc:language>
  <cp:lastModifiedBy/>
  <dcterms:modified xsi:type="dcterms:W3CDTF">2024-02-15T11:44:17Z</dcterms:modified>
  <cp:revision>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Ecrã Panorâmico</vt:lpwstr>
  </property>
  <property fmtid="{D5CDD505-2E9C-101B-9397-08002B2CF9AE}" pid="3" name="Slides">
    <vt:i4>19</vt:i4>
  </property>
</Properties>
</file>